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6" r:id="rId3"/>
    <p:sldId id="298" r:id="rId4"/>
    <p:sldId id="300" r:id="rId5"/>
    <p:sldId id="268" r:id="rId6"/>
    <p:sldId id="270" r:id="rId7"/>
    <p:sldId id="271" r:id="rId8"/>
    <p:sldId id="272" r:id="rId9"/>
    <p:sldId id="267" r:id="rId10"/>
    <p:sldId id="261" r:id="rId11"/>
    <p:sldId id="262" r:id="rId12"/>
    <p:sldId id="263" r:id="rId13"/>
    <p:sldId id="264" r:id="rId14"/>
    <p:sldId id="265" r:id="rId15"/>
    <p:sldId id="266" r:id="rId16"/>
    <p:sldId id="259" r:id="rId17"/>
    <p:sldId id="258" r:id="rId18"/>
    <p:sldId id="260" r:id="rId19"/>
    <p:sldId id="273" r:id="rId20"/>
    <p:sldId id="299" r:id="rId21"/>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8254" autoAdjust="0"/>
    <p:restoredTop sz="94660"/>
  </p:normalViewPr>
  <p:slideViewPr>
    <p:cSldViewPr snapToGrid="0">
      <p:cViewPr varScale="1">
        <p:scale>
          <a:sx n="72" d="100"/>
          <a:sy n="72" d="100"/>
        </p:scale>
        <p:origin x="58" y="187"/>
      </p:cViewPr>
      <p:guideLst/>
    </p:cSldViewPr>
  </p:slideViewPr>
  <p:notesTextViewPr>
    <p:cViewPr>
      <p:scale>
        <a:sx n="1" d="1"/>
        <a:sy n="1" d="1"/>
      </p:scale>
      <p:origin x="0" y="0"/>
    </p:cViewPr>
  </p:notesTextViewPr>
  <p:sorterViewPr>
    <p:cViewPr varScale="1">
      <p:scale>
        <a:sx n="100" d="100"/>
        <a:sy n="100" d="100"/>
      </p:scale>
      <p:origin x="0" y="-653"/>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61736-D3F4-4A8B-8C9D-2ED4387CA8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D0FB094-9062-4D6A-A70C-D7AED722AE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2C1BFC-7C8C-41FF-ADD9-56E433CAF5AE}"/>
              </a:ext>
            </a:extLst>
          </p:cNvPr>
          <p:cNvSpPr>
            <a:spLocks noGrp="1"/>
          </p:cNvSpPr>
          <p:nvPr>
            <p:ph type="dt" sz="half" idx="10"/>
          </p:nvPr>
        </p:nvSpPr>
        <p:spPr/>
        <p:txBody>
          <a:bodyPr/>
          <a:lstStyle/>
          <a:p>
            <a:fld id="{0A8A5769-B1FA-4DE8-A315-07E590B87849}" type="datetimeFigureOut">
              <a:rPr lang="en-US" smtClean="0"/>
              <a:t>11/8/2021</a:t>
            </a:fld>
            <a:endParaRPr lang="en-US"/>
          </a:p>
        </p:txBody>
      </p:sp>
      <p:sp>
        <p:nvSpPr>
          <p:cNvPr id="5" name="Footer Placeholder 4">
            <a:extLst>
              <a:ext uri="{FF2B5EF4-FFF2-40B4-BE49-F238E27FC236}">
                <a16:creationId xmlns:a16="http://schemas.microsoft.com/office/drawing/2014/main" id="{D14F185C-A6E4-4FA3-AB6D-0BDE0CEC5B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1570C9-DF2D-4700-BB09-39107552B2AB}"/>
              </a:ext>
            </a:extLst>
          </p:cNvPr>
          <p:cNvSpPr>
            <a:spLocks noGrp="1"/>
          </p:cNvSpPr>
          <p:nvPr>
            <p:ph type="sldNum" sz="quarter" idx="12"/>
          </p:nvPr>
        </p:nvSpPr>
        <p:spPr/>
        <p:txBody>
          <a:bodyPr/>
          <a:lstStyle/>
          <a:p>
            <a:fld id="{A608D60D-21EF-4BDA-972C-83B7C7A6695E}" type="slidenum">
              <a:rPr lang="en-US" smtClean="0"/>
              <a:t>‹#›</a:t>
            </a:fld>
            <a:endParaRPr lang="en-US"/>
          </a:p>
        </p:txBody>
      </p:sp>
    </p:spTree>
    <p:extLst>
      <p:ext uri="{BB962C8B-B14F-4D97-AF65-F5344CB8AC3E}">
        <p14:creationId xmlns:p14="http://schemas.microsoft.com/office/powerpoint/2010/main" val="20769786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9353E-9E42-4015-B60E-CCAA292D1D0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8829335-F961-479E-A798-BA8566D5FB8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09F63B-4FD0-47E7-9586-8F9C85E97229}"/>
              </a:ext>
            </a:extLst>
          </p:cNvPr>
          <p:cNvSpPr>
            <a:spLocks noGrp="1"/>
          </p:cNvSpPr>
          <p:nvPr>
            <p:ph type="dt" sz="half" idx="10"/>
          </p:nvPr>
        </p:nvSpPr>
        <p:spPr/>
        <p:txBody>
          <a:bodyPr/>
          <a:lstStyle/>
          <a:p>
            <a:fld id="{0A8A5769-B1FA-4DE8-A315-07E590B87849}" type="datetimeFigureOut">
              <a:rPr lang="en-US" smtClean="0"/>
              <a:t>11/8/2021</a:t>
            </a:fld>
            <a:endParaRPr lang="en-US"/>
          </a:p>
        </p:txBody>
      </p:sp>
      <p:sp>
        <p:nvSpPr>
          <p:cNvPr id="5" name="Footer Placeholder 4">
            <a:extLst>
              <a:ext uri="{FF2B5EF4-FFF2-40B4-BE49-F238E27FC236}">
                <a16:creationId xmlns:a16="http://schemas.microsoft.com/office/drawing/2014/main" id="{6200A7EC-D0B4-44C8-8065-A2121B8E56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9D115A-D90A-4F62-AA9E-F515A634D1DB}"/>
              </a:ext>
            </a:extLst>
          </p:cNvPr>
          <p:cNvSpPr>
            <a:spLocks noGrp="1"/>
          </p:cNvSpPr>
          <p:nvPr>
            <p:ph type="sldNum" sz="quarter" idx="12"/>
          </p:nvPr>
        </p:nvSpPr>
        <p:spPr/>
        <p:txBody>
          <a:bodyPr/>
          <a:lstStyle/>
          <a:p>
            <a:fld id="{A608D60D-21EF-4BDA-972C-83B7C7A6695E}" type="slidenum">
              <a:rPr lang="en-US" smtClean="0"/>
              <a:t>‹#›</a:t>
            </a:fld>
            <a:endParaRPr lang="en-US"/>
          </a:p>
        </p:txBody>
      </p:sp>
    </p:spTree>
    <p:extLst>
      <p:ext uri="{BB962C8B-B14F-4D97-AF65-F5344CB8AC3E}">
        <p14:creationId xmlns:p14="http://schemas.microsoft.com/office/powerpoint/2010/main" val="3586667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72A3E5-BDDA-4F22-8310-55634C4DB63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88354C-E5DD-4076-858C-F6E0ED2CA1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A1452E-5EED-463B-84A2-B007CF179BEB}"/>
              </a:ext>
            </a:extLst>
          </p:cNvPr>
          <p:cNvSpPr>
            <a:spLocks noGrp="1"/>
          </p:cNvSpPr>
          <p:nvPr>
            <p:ph type="dt" sz="half" idx="10"/>
          </p:nvPr>
        </p:nvSpPr>
        <p:spPr/>
        <p:txBody>
          <a:bodyPr/>
          <a:lstStyle/>
          <a:p>
            <a:fld id="{0A8A5769-B1FA-4DE8-A315-07E590B87849}" type="datetimeFigureOut">
              <a:rPr lang="en-US" smtClean="0"/>
              <a:t>11/8/2021</a:t>
            </a:fld>
            <a:endParaRPr lang="en-US"/>
          </a:p>
        </p:txBody>
      </p:sp>
      <p:sp>
        <p:nvSpPr>
          <p:cNvPr id="5" name="Footer Placeholder 4">
            <a:extLst>
              <a:ext uri="{FF2B5EF4-FFF2-40B4-BE49-F238E27FC236}">
                <a16:creationId xmlns:a16="http://schemas.microsoft.com/office/drawing/2014/main" id="{A107210E-A6B5-4248-BA1D-CD4291A249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4CB766-7D30-4B79-B0E4-D46A7F872CC8}"/>
              </a:ext>
            </a:extLst>
          </p:cNvPr>
          <p:cNvSpPr>
            <a:spLocks noGrp="1"/>
          </p:cNvSpPr>
          <p:nvPr>
            <p:ph type="sldNum" sz="quarter" idx="12"/>
          </p:nvPr>
        </p:nvSpPr>
        <p:spPr/>
        <p:txBody>
          <a:bodyPr/>
          <a:lstStyle/>
          <a:p>
            <a:fld id="{A608D60D-21EF-4BDA-972C-83B7C7A6695E}" type="slidenum">
              <a:rPr lang="en-US" smtClean="0"/>
              <a:t>‹#›</a:t>
            </a:fld>
            <a:endParaRPr lang="en-US"/>
          </a:p>
        </p:txBody>
      </p:sp>
    </p:spTree>
    <p:extLst>
      <p:ext uri="{BB962C8B-B14F-4D97-AF65-F5344CB8AC3E}">
        <p14:creationId xmlns:p14="http://schemas.microsoft.com/office/powerpoint/2010/main" val="602810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448BC-6C9F-4B29-81C0-4FE51C6E1F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84203A-9614-4E52-8A64-0255E40EA7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D65F7E-1C6F-4F97-9941-885C89A70EFD}"/>
              </a:ext>
            </a:extLst>
          </p:cNvPr>
          <p:cNvSpPr>
            <a:spLocks noGrp="1"/>
          </p:cNvSpPr>
          <p:nvPr>
            <p:ph type="dt" sz="half" idx="10"/>
          </p:nvPr>
        </p:nvSpPr>
        <p:spPr/>
        <p:txBody>
          <a:bodyPr/>
          <a:lstStyle/>
          <a:p>
            <a:fld id="{0A8A5769-B1FA-4DE8-A315-07E590B87849}" type="datetimeFigureOut">
              <a:rPr lang="en-US" smtClean="0"/>
              <a:t>11/8/2021</a:t>
            </a:fld>
            <a:endParaRPr lang="en-US"/>
          </a:p>
        </p:txBody>
      </p:sp>
      <p:sp>
        <p:nvSpPr>
          <p:cNvPr id="5" name="Footer Placeholder 4">
            <a:extLst>
              <a:ext uri="{FF2B5EF4-FFF2-40B4-BE49-F238E27FC236}">
                <a16:creationId xmlns:a16="http://schemas.microsoft.com/office/drawing/2014/main" id="{8FAFEE3D-62E8-4131-969D-A3724D8501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C2C21B-BC83-4181-BD64-AB634EE860EF}"/>
              </a:ext>
            </a:extLst>
          </p:cNvPr>
          <p:cNvSpPr>
            <a:spLocks noGrp="1"/>
          </p:cNvSpPr>
          <p:nvPr>
            <p:ph type="sldNum" sz="quarter" idx="12"/>
          </p:nvPr>
        </p:nvSpPr>
        <p:spPr/>
        <p:txBody>
          <a:bodyPr/>
          <a:lstStyle/>
          <a:p>
            <a:fld id="{A608D60D-21EF-4BDA-972C-83B7C7A6695E}" type="slidenum">
              <a:rPr lang="en-US" smtClean="0"/>
              <a:t>‹#›</a:t>
            </a:fld>
            <a:endParaRPr lang="en-US"/>
          </a:p>
        </p:txBody>
      </p:sp>
    </p:spTree>
    <p:extLst>
      <p:ext uri="{BB962C8B-B14F-4D97-AF65-F5344CB8AC3E}">
        <p14:creationId xmlns:p14="http://schemas.microsoft.com/office/powerpoint/2010/main" val="637100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885A7-93F9-426B-9F04-D88A11A8A1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C0397A-808E-4FFF-9ACE-0C1DED5455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B33A1C-4481-4071-8BBE-EE409D12AF19}"/>
              </a:ext>
            </a:extLst>
          </p:cNvPr>
          <p:cNvSpPr>
            <a:spLocks noGrp="1"/>
          </p:cNvSpPr>
          <p:nvPr>
            <p:ph type="dt" sz="half" idx="10"/>
          </p:nvPr>
        </p:nvSpPr>
        <p:spPr/>
        <p:txBody>
          <a:bodyPr/>
          <a:lstStyle/>
          <a:p>
            <a:fld id="{0A8A5769-B1FA-4DE8-A315-07E590B87849}" type="datetimeFigureOut">
              <a:rPr lang="en-US" smtClean="0"/>
              <a:t>11/8/2021</a:t>
            </a:fld>
            <a:endParaRPr lang="en-US"/>
          </a:p>
        </p:txBody>
      </p:sp>
      <p:sp>
        <p:nvSpPr>
          <p:cNvPr id="5" name="Footer Placeholder 4">
            <a:extLst>
              <a:ext uri="{FF2B5EF4-FFF2-40B4-BE49-F238E27FC236}">
                <a16:creationId xmlns:a16="http://schemas.microsoft.com/office/drawing/2014/main" id="{2A6CA745-69FC-486B-B596-BE4F2A600F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026C92-A3CA-4970-A9E5-CCEAB903B868}"/>
              </a:ext>
            </a:extLst>
          </p:cNvPr>
          <p:cNvSpPr>
            <a:spLocks noGrp="1"/>
          </p:cNvSpPr>
          <p:nvPr>
            <p:ph type="sldNum" sz="quarter" idx="12"/>
          </p:nvPr>
        </p:nvSpPr>
        <p:spPr/>
        <p:txBody>
          <a:bodyPr/>
          <a:lstStyle/>
          <a:p>
            <a:fld id="{A608D60D-21EF-4BDA-972C-83B7C7A6695E}" type="slidenum">
              <a:rPr lang="en-US" smtClean="0"/>
              <a:t>‹#›</a:t>
            </a:fld>
            <a:endParaRPr lang="en-US"/>
          </a:p>
        </p:txBody>
      </p:sp>
    </p:spTree>
    <p:extLst>
      <p:ext uri="{BB962C8B-B14F-4D97-AF65-F5344CB8AC3E}">
        <p14:creationId xmlns:p14="http://schemas.microsoft.com/office/powerpoint/2010/main" val="1526779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29E24-B535-4A6D-8BA5-7A5E4A4469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F44A5F-39B1-4BB5-A3B1-EF5333EE35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F8C2EE-2C61-461F-ACD6-C21C95BDA3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6722FE-6640-4287-B5A6-E7D05CD56C42}"/>
              </a:ext>
            </a:extLst>
          </p:cNvPr>
          <p:cNvSpPr>
            <a:spLocks noGrp="1"/>
          </p:cNvSpPr>
          <p:nvPr>
            <p:ph type="dt" sz="half" idx="10"/>
          </p:nvPr>
        </p:nvSpPr>
        <p:spPr/>
        <p:txBody>
          <a:bodyPr/>
          <a:lstStyle/>
          <a:p>
            <a:fld id="{0A8A5769-B1FA-4DE8-A315-07E590B87849}" type="datetimeFigureOut">
              <a:rPr lang="en-US" smtClean="0"/>
              <a:t>11/8/2021</a:t>
            </a:fld>
            <a:endParaRPr lang="en-US"/>
          </a:p>
        </p:txBody>
      </p:sp>
      <p:sp>
        <p:nvSpPr>
          <p:cNvPr id="6" name="Footer Placeholder 5">
            <a:extLst>
              <a:ext uri="{FF2B5EF4-FFF2-40B4-BE49-F238E27FC236}">
                <a16:creationId xmlns:a16="http://schemas.microsoft.com/office/drawing/2014/main" id="{E831D4A6-360B-4451-A805-A684961787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93A974-E3B3-47D1-AAF2-26525E5E152C}"/>
              </a:ext>
            </a:extLst>
          </p:cNvPr>
          <p:cNvSpPr>
            <a:spLocks noGrp="1"/>
          </p:cNvSpPr>
          <p:nvPr>
            <p:ph type="sldNum" sz="quarter" idx="12"/>
          </p:nvPr>
        </p:nvSpPr>
        <p:spPr/>
        <p:txBody>
          <a:bodyPr/>
          <a:lstStyle/>
          <a:p>
            <a:fld id="{A608D60D-21EF-4BDA-972C-83B7C7A6695E}" type="slidenum">
              <a:rPr lang="en-US" smtClean="0"/>
              <a:t>‹#›</a:t>
            </a:fld>
            <a:endParaRPr lang="en-US"/>
          </a:p>
        </p:txBody>
      </p:sp>
    </p:spTree>
    <p:extLst>
      <p:ext uri="{BB962C8B-B14F-4D97-AF65-F5344CB8AC3E}">
        <p14:creationId xmlns:p14="http://schemas.microsoft.com/office/powerpoint/2010/main" val="8948012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9C82F-34A4-4590-8C0D-8BDDA13E2D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2808EEE-CE26-41C3-9F40-36BD160C18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0E84ADB-6531-412C-A69B-2413F7C0DCE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4EFB2A-B785-4095-B945-08A5C09339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B21B1B5-2456-4584-BC58-E53048BC3C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A746038-C616-4996-B966-C446DBC358A9}"/>
              </a:ext>
            </a:extLst>
          </p:cNvPr>
          <p:cNvSpPr>
            <a:spLocks noGrp="1"/>
          </p:cNvSpPr>
          <p:nvPr>
            <p:ph type="dt" sz="half" idx="10"/>
          </p:nvPr>
        </p:nvSpPr>
        <p:spPr/>
        <p:txBody>
          <a:bodyPr/>
          <a:lstStyle/>
          <a:p>
            <a:fld id="{0A8A5769-B1FA-4DE8-A315-07E590B87849}" type="datetimeFigureOut">
              <a:rPr lang="en-US" smtClean="0"/>
              <a:t>11/8/2021</a:t>
            </a:fld>
            <a:endParaRPr lang="en-US"/>
          </a:p>
        </p:txBody>
      </p:sp>
      <p:sp>
        <p:nvSpPr>
          <p:cNvPr id="8" name="Footer Placeholder 7">
            <a:extLst>
              <a:ext uri="{FF2B5EF4-FFF2-40B4-BE49-F238E27FC236}">
                <a16:creationId xmlns:a16="http://schemas.microsoft.com/office/drawing/2014/main" id="{B604B069-1D9C-4291-9AF9-80AA307134B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B65799B-61FB-4E1B-A718-DE0C59FEEB48}"/>
              </a:ext>
            </a:extLst>
          </p:cNvPr>
          <p:cNvSpPr>
            <a:spLocks noGrp="1"/>
          </p:cNvSpPr>
          <p:nvPr>
            <p:ph type="sldNum" sz="quarter" idx="12"/>
          </p:nvPr>
        </p:nvSpPr>
        <p:spPr/>
        <p:txBody>
          <a:bodyPr/>
          <a:lstStyle/>
          <a:p>
            <a:fld id="{A608D60D-21EF-4BDA-972C-83B7C7A6695E}" type="slidenum">
              <a:rPr lang="en-US" smtClean="0"/>
              <a:t>‹#›</a:t>
            </a:fld>
            <a:endParaRPr lang="en-US"/>
          </a:p>
        </p:txBody>
      </p:sp>
    </p:spTree>
    <p:extLst>
      <p:ext uri="{BB962C8B-B14F-4D97-AF65-F5344CB8AC3E}">
        <p14:creationId xmlns:p14="http://schemas.microsoft.com/office/powerpoint/2010/main" val="3337165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44A17-375A-4CEC-8FBE-A025ECBE8C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92AB55-42E2-4CC9-8347-A30F0C6D742D}"/>
              </a:ext>
            </a:extLst>
          </p:cNvPr>
          <p:cNvSpPr>
            <a:spLocks noGrp="1"/>
          </p:cNvSpPr>
          <p:nvPr>
            <p:ph type="dt" sz="half" idx="10"/>
          </p:nvPr>
        </p:nvSpPr>
        <p:spPr/>
        <p:txBody>
          <a:bodyPr/>
          <a:lstStyle/>
          <a:p>
            <a:fld id="{0A8A5769-B1FA-4DE8-A315-07E590B87849}" type="datetimeFigureOut">
              <a:rPr lang="en-US" smtClean="0"/>
              <a:t>11/8/2021</a:t>
            </a:fld>
            <a:endParaRPr lang="en-US"/>
          </a:p>
        </p:txBody>
      </p:sp>
      <p:sp>
        <p:nvSpPr>
          <p:cNvPr id="4" name="Footer Placeholder 3">
            <a:extLst>
              <a:ext uri="{FF2B5EF4-FFF2-40B4-BE49-F238E27FC236}">
                <a16:creationId xmlns:a16="http://schemas.microsoft.com/office/drawing/2014/main" id="{5BF6CC58-4D91-4125-ACE5-A7E79198920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AD8E20-A944-46BD-BEC5-E921FA993D13}"/>
              </a:ext>
            </a:extLst>
          </p:cNvPr>
          <p:cNvSpPr>
            <a:spLocks noGrp="1"/>
          </p:cNvSpPr>
          <p:nvPr>
            <p:ph type="sldNum" sz="quarter" idx="12"/>
          </p:nvPr>
        </p:nvSpPr>
        <p:spPr/>
        <p:txBody>
          <a:bodyPr/>
          <a:lstStyle/>
          <a:p>
            <a:fld id="{A608D60D-21EF-4BDA-972C-83B7C7A6695E}" type="slidenum">
              <a:rPr lang="en-US" smtClean="0"/>
              <a:t>‹#›</a:t>
            </a:fld>
            <a:endParaRPr lang="en-US"/>
          </a:p>
        </p:txBody>
      </p:sp>
    </p:spTree>
    <p:extLst>
      <p:ext uri="{BB962C8B-B14F-4D97-AF65-F5344CB8AC3E}">
        <p14:creationId xmlns:p14="http://schemas.microsoft.com/office/powerpoint/2010/main" val="885513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3BE367-02CC-40DA-9CA3-9986401EB9B4}"/>
              </a:ext>
            </a:extLst>
          </p:cNvPr>
          <p:cNvSpPr>
            <a:spLocks noGrp="1"/>
          </p:cNvSpPr>
          <p:nvPr>
            <p:ph type="dt" sz="half" idx="10"/>
          </p:nvPr>
        </p:nvSpPr>
        <p:spPr/>
        <p:txBody>
          <a:bodyPr/>
          <a:lstStyle/>
          <a:p>
            <a:fld id="{0A8A5769-B1FA-4DE8-A315-07E590B87849}" type="datetimeFigureOut">
              <a:rPr lang="en-US" smtClean="0"/>
              <a:t>11/8/2021</a:t>
            </a:fld>
            <a:endParaRPr lang="en-US"/>
          </a:p>
        </p:txBody>
      </p:sp>
      <p:sp>
        <p:nvSpPr>
          <p:cNvPr id="3" name="Footer Placeholder 2">
            <a:extLst>
              <a:ext uri="{FF2B5EF4-FFF2-40B4-BE49-F238E27FC236}">
                <a16:creationId xmlns:a16="http://schemas.microsoft.com/office/drawing/2014/main" id="{345BFE53-720E-4A1B-B74D-4C473D90D2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64CA0D6-E2C2-44F4-953B-A2C66A2850AA}"/>
              </a:ext>
            </a:extLst>
          </p:cNvPr>
          <p:cNvSpPr>
            <a:spLocks noGrp="1"/>
          </p:cNvSpPr>
          <p:nvPr>
            <p:ph type="sldNum" sz="quarter" idx="12"/>
          </p:nvPr>
        </p:nvSpPr>
        <p:spPr/>
        <p:txBody>
          <a:bodyPr/>
          <a:lstStyle/>
          <a:p>
            <a:fld id="{A608D60D-21EF-4BDA-972C-83B7C7A6695E}" type="slidenum">
              <a:rPr lang="en-US" smtClean="0"/>
              <a:t>‹#›</a:t>
            </a:fld>
            <a:endParaRPr lang="en-US"/>
          </a:p>
        </p:txBody>
      </p:sp>
    </p:spTree>
    <p:extLst>
      <p:ext uri="{BB962C8B-B14F-4D97-AF65-F5344CB8AC3E}">
        <p14:creationId xmlns:p14="http://schemas.microsoft.com/office/powerpoint/2010/main" val="3638870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85204-72AD-47F3-B8BF-135F4D5E84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F00B0ED-DADD-446E-8EC7-16EA644502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B34C79-20B2-4849-8D5C-6F9CC105D8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B88798-8B07-4F33-AAF9-1D53CE99CA39}"/>
              </a:ext>
            </a:extLst>
          </p:cNvPr>
          <p:cNvSpPr>
            <a:spLocks noGrp="1"/>
          </p:cNvSpPr>
          <p:nvPr>
            <p:ph type="dt" sz="half" idx="10"/>
          </p:nvPr>
        </p:nvSpPr>
        <p:spPr/>
        <p:txBody>
          <a:bodyPr/>
          <a:lstStyle/>
          <a:p>
            <a:fld id="{0A8A5769-B1FA-4DE8-A315-07E590B87849}" type="datetimeFigureOut">
              <a:rPr lang="en-US" smtClean="0"/>
              <a:t>11/8/2021</a:t>
            </a:fld>
            <a:endParaRPr lang="en-US"/>
          </a:p>
        </p:txBody>
      </p:sp>
      <p:sp>
        <p:nvSpPr>
          <p:cNvPr id="6" name="Footer Placeholder 5">
            <a:extLst>
              <a:ext uri="{FF2B5EF4-FFF2-40B4-BE49-F238E27FC236}">
                <a16:creationId xmlns:a16="http://schemas.microsoft.com/office/drawing/2014/main" id="{16B11B3E-3738-41F9-BDB8-C76CEE4E7B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3D3DD3-FC0D-4FD9-8E83-C374106B3394}"/>
              </a:ext>
            </a:extLst>
          </p:cNvPr>
          <p:cNvSpPr>
            <a:spLocks noGrp="1"/>
          </p:cNvSpPr>
          <p:nvPr>
            <p:ph type="sldNum" sz="quarter" idx="12"/>
          </p:nvPr>
        </p:nvSpPr>
        <p:spPr/>
        <p:txBody>
          <a:bodyPr/>
          <a:lstStyle/>
          <a:p>
            <a:fld id="{A608D60D-21EF-4BDA-972C-83B7C7A6695E}" type="slidenum">
              <a:rPr lang="en-US" smtClean="0"/>
              <a:t>‹#›</a:t>
            </a:fld>
            <a:endParaRPr lang="en-US"/>
          </a:p>
        </p:txBody>
      </p:sp>
    </p:spTree>
    <p:extLst>
      <p:ext uri="{BB962C8B-B14F-4D97-AF65-F5344CB8AC3E}">
        <p14:creationId xmlns:p14="http://schemas.microsoft.com/office/powerpoint/2010/main" val="1640495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E1B2F-9100-4F74-8EB2-B5024AFDBF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4BBCF9-5516-4F13-95B5-B30871478C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A9C587-6D1C-4A69-88EC-0A86C3DB27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7DCC5A-2FEF-48F9-AC00-54F9B33C088B}"/>
              </a:ext>
            </a:extLst>
          </p:cNvPr>
          <p:cNvSpPr>
            <a:spLocks noGrp="1"/>
          </p:cNvSpPr>
          <p:nvPr>
            <p:ph type="dt" sz="half" idx="10"/>
          </p:nvPr>
        </p:nvSpPr>
        <p:spPr/>
        <p:txBody>
          <a:bodyPr/>
          <a:lstStyle/>
          <a:p>
            <a:fld id="{0A8A5769-B1FA-4DE8-A315-07E590B87849}" type="datetimeFigureOut">
              <a:rPr lang="en-US" smtClean="0"/>
              <a:t>11/8/2021</a:t>
            </a:fld>
            <a:endParaRPr lang="en-US"/>
          </a:p>
        </p:txBody>
      </p:sp>
      <p:sp>
        <p:nvSpPr>
          <p:cNvPr id="6" name="Footer Placeholder 5">
            <a:extLst>
              <a:ext uri="{FF2B5EF4-FFF2-40B4-BE49-F238E27FC236}">
                <a16:creationId xmlns:a16="http://schemas.microsoft.com/office/drawing/2014/main" id="{ACF9D085-91DC-4EB0-A7C8-AEEA759716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588ED8-DD4F-4378-BFCB-1ED0772A67D1}"/>
              </a:ext>
            </a:extLst>
          </p:cNvPr>
          <p:cNvSpPr>
            <a:spLocks noGrp="1"/>
          </p:cNvSpPr>
          <p:nvPr>
            <p:ph type="sldNum" sz="quarter" idx="12"/>
          </p:nvPr>
        </p:nvSpPr>
        <p:spPr/>
        <p:txBody>
          <a:bodyPr/>
          <a:lstStyle/>
          <a:p>
            <a:fld id="{A608D60D-21EF-4BDA-972C-83B7C7A6695E}" type="slidenum">
              <a:rPr lang="en-US" smtClean="0"/>
              <a:t>‹#›</a:t>
            </a:fld>
            <a:endParaRPr lang="en-US"/>
          </a:p>
        </p:txBody>
      </p:sp>
    </p:spTree>
    <p:extLst>
      <p:ext uri="{BB962C8B-B14F-4D97-AF65-F5344CB8AC3E}">
        <p14:creationId xmlns:p14="http://schemas.microsoft.com/office/powerpoint/2010/main" val="1182738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AC1EEB-A3B5-4BBD-9CCC-05546C03B0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24EE6A-BB16-4DAF-8711-4294F71635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44FCBE-BE5D-4F5B-8F3C-0FE179B71F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8A5769-B1FA-4DE8-A315-07E590B87849}" type="datetimeFigureOut">
              <a:rPr lang="en-US" smtClean="0"/>
              <a:t>11/8/2021</a:t>
            </a:fld>
            <a:endParaRPr lang="en-US"/>
          </a:p>
        </p:txBody>
      </p:sp>
      <p:sp>
        <p:nvSpPr>
          <p:cNvPr id="5" name="Footer Placeholder 4">
            <a:extLst>
              <a:ext uri="{FF2B5EF4-FFF2-40B4-BE49-F238E27FC236}">
                <a16:creationId xmlns:a16="http://schemas.microsoft.com/office/drawing/2014/main" id="{C002F925-E573-4B56-AE02-6A3D7F9549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B83D9C-DBEB-4D1B-A0A2-7904205E2A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08D60D-21EF-4BDA-972C-83B7C7A6695E}" type="slidenum">
              <a:rPr lang="en-US" smtClean="0"/>
              <a:t>‹#›</a:t>
            </a:fld>
            <a:endParaRPr lang="en-US"/>
          </a:p>
        </p:txBody>
      </p:sp>
    </p:spTree>
    <p:extLst>
      <p:ext uri="{BB962C8B-B14F-4D97-AF65-F5344CB8AC3E}">
        <p14:creationId xmlns:p14="http://schemas.microsoft.com/office/powerpoint/2010/main" val="33440695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6.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8.png"/><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69.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jpeg"/><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6.jpeg"/><Relationship Id="rId11" Type="http://schemas.openxmlformats.org/officeDocument/2006/relationships/image" Target="../media/image15.pn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9.jpe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4.xml"/><Relationship Id="rId6" Type="http://schemas.openxmlformats.org/officeDocument/2006/relationships/image" Target="../media/image21.png"/><Relationship Id="rId11" Type="http://schemas.openxmlformats.org/officeDocument/2006/relationships/image" Target="../media/image26.jpeg"/><Relationship Id="rId5" Type="http://schemas.openxmlformats.org/officeDocument/2006/relationships/image" Target="../media/image20.jpeg"/><Relationship Id="rId10" Type="http://schemas.openxmlformats.org/officeDocument/2006/relationships/image" Target="../media/image25.png"/><Relationship Id="rId4" Type="http://schemas.openxmlformats.org/officeDocument/2006/relationships/image" Target="../media/image19.jpe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Layout" Target="../slideLayouts/slideLayout4.xml"/><Relationship Id="rId6" Type="http://schemas.openxmlformats.org/officeDocument/2006/relationships/image" Target="../media/image31.png"/><Relationship Id="rId11" Type="http://schemas.openxmlformats.org/officeDocument/2006/relationships/image" Target="../media/image36.jpeg"/><Relationship Id="rId5" Type="http://schemas.openxmlformats.org/officeDocument/2006/relationships/image" Target="../media/image30.pn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png"/><Relationship Id="rId7" Type="http://schemas.openxmlformats.org/officeDocument/2006/relationships/image" Target="../media/image43.jpeg"/><Relationship Id="rId2"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42.jpeg"/><Relationship Id="rId5" Type="http://schemas.openxmlformats.org/officeDocument/2006/relationships/image" Target="../media/image41.png"/><Relationship Id="rId10" Type="http://schemas.openxmlformats.org/officeDocument/2006/relationships/image" Target="../media/image46.jpeg"/><Relationship Id="rId4" Type="http://schemas.openxmlformats.org/officeDocument/2006/relationships/image" Target="../media/image40.png"/><Relationship Id="rId9" Type="http://schemas.openxmlformats.org/officeDocument/2006/relationships/image" Target="../media/image45.jpeg"/></Relationships>
</file>

<file path=ppt/slides/_rels/slide8.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58.png"/><Relationship Id="rId3" Type="http://schemas.openxmlformats.org/officeDocument/2006/relationships/image" Target="../media/image48.jpeg"/><Relationship Id="rId7" Type="http://schemas.openxmlformats.org/officeDocument/2006/relationships/image" Target="../media/image52.jpeg"/><Relationship Id="rId12" Type="http://schemas.openxmlformats.org/officeDocument/2006/relationships/image" Target="../media/image57.png"/><Relationship Id="rId17" Type="http://schemas.openxmlformats.org/officeDocument/2006/relationships/image" Target="../media/image62.jpeg"/><Relationship Id="rId2" Type="http://schemas.openxmlformats.org/officeDocument/2006/relationships/image" Target="../media/image47.png"/><Relationship Id="rId16" Type="http://schemas.openxmlformats.org/officeDocument/2006/relationships/image" Target="../media/image61.jpeg"/><Relationship Id="rId1" Type="http://schemas.openxmlformats.org/officeDocument/2006/relationships/slideLayout" Target="../slideLayouts/slideLayout4.xml"/><Relationship Id="rId6" Type="http://schemas.openxmlformats.org/officeDocument/2006/relationships/image" Target="../media/image51.jpeg"/><Relationship Id="rId11" Type="http://schemas.openxmlformats.org/officeDocument/2006/relationships/image" Target="../media/image56.png"/><Relationship Id="rId5" Type="http://schemas.openxmlformats.org/officeDocument/2006/relationships/image" Target="../media/image50.jpeg"/><Relationship Id="rId15" Type="http://schemas.openxmlformats.org/officeDocument/2006/relationships/image" Target="../media/image60.jpeg"/><Relationship Id="rId10" Type="http://schemas.openxmlformats.org/officeDocument/2006/relationships/image" Target="../media/image55.png"/><Relationship Id="rId4" Type="http://schemas.openxmlformats.org/officeDocument/2006/relationships/image" Target="../media/image49.jpeg"/><Relationship Id="rId9" Type="http://schemas.openxmlformats.org/officeDocument/2006/relationships/image" Target="../media/image54.jpeg"/><Relationship Id="rId14" Type="http://schemas.openxmlformats.org/officeDocument/2006/relationships/image" Target="../media/image5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22A397E7-BF60-45B2-84C7-B074B76C3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2AEC1261-9434-4667-884F-B13F638CCC35}"/>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sharpenSoften amount="7000"/>
                    </a14:imgEffect>
                    <a14:imgEffect>
                      <a14:brightnessContrast bright="-26000" contrast="18000"/>
                    </a14:imgEffect>
                  </a14:imgLayer>
                </a14:imgProps>
              </a:ext>
            </a:extLst>
          </a:blip>
          <a:srcRect t="18139" r="-2" b="15518"/>
          <a:stretch/>
        </p:blipFill>
        <p:spPr>
          <a:xfrm rot="21600000">
            <a:off x="4283902" y="10"/>
            <a:ext cx="7908098" cy="6857992"/>
          </a:xfrm>
          <a:prstGeom prst="rect">
            <a:avLst/>
          </a:prstGeom>
        </p:spPr>
      </p:pic>
      <p:sp>
        <p:nvSpPr>
          <p:cNvPr id="42" name="Rectangle 41">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3">
            <a:extLst>
              <a:ext uri="{FF2B5EF4-FFF2-40B4-BE49-F238E27FC236}">
                <a16:creationId xmlns:a16="http://schemas.microsoft.com/office/drawing/2014/main" id="{D18B3640-1AE3-4152-94CE-33E3BA1264A7}"/>
              </a:ext>
            </a:extLst>
          </p:cNvPr>
          <p:cNvSpPr>
            <a:spLocks noGrp="1"/>
          </p:cNvSpPr>
          <p:nvPr>
            <p:ph type="ctrTitle"/>
          </p:nvPr>
        </p:nvSpPr>
        <p:spPr>
          <a:xfrm>
            <a:off x="237050" y="1193877"/>
            <a:ext cx="7392782" cy="2387600"/>
          </a:xfrm>
        </p:spPr>
        <p:txBody>
          <a:bodyPr>
            <a:normAutofit/>
          </a:bodyPr>
          <a:lstStyle/>
          <a:p>
            <a:pPr algn="l"/>
            <a:r>
              <a:rPr lang="en-US" sz="4400" b="1" dirty="0">
                <a:solidFill>
                  <a:schemeClr val="bg1"/>
                </a:solidFill>
                <a:latin typeface="Footlight MT Light" panose="0204060206030A020304" pitchFamily="18" charset="0"/>
              </a:rPr>
              <a:t>Follow the Patents…</a:t>
            </a:r>
            <a:br>
              <a:rPr lang="en-US" sz="4400" b="1" dirty="0">
                <a:solidFill>
                  <a:schemeClr val="bg1"/>
                </a:solidFill>
                <a:latin typeface="Footlight MT Light" panose="0204060206030A020304" pitchFamily="18" charset="0"/>
              </a:rPr>
            </a:br>
            <a:r>
              <a:rPr lang="en-US" sz="4400" b="1" dirty="0">
                <a:solidFill>
                  <a:schemeClr val="bg1"/>
                </a:solidFill>
                <a:latin typeface="Footlight MT Light" panose="0204060206030A020304" pitchFamily="18" charset="0"/>
              </a:rPr>
              <a:t>…It will take you to the money</a:t>
            </a:r>
          </a:p>
        </p:txBody>
      </p:sp>
      <p:sp>
        <p:nvSpPr>
          <p:cNvPr id="15" name="Subtitle 14">
            <a:extLst>
              <a:ext uri="{FF2B5EF4-FFF2-40B4-BE49-F238E27FC236}">
                <a16:creationId xmlns:a16="http://schemas.microsoft.com/office/drawing/2014/main" id="{91415363-D3D7-4B7F-BD74-E732BB825BBE}"/>
              </a:ext>
            </a:extLst>
          </p:cNvPr>
          <p:cNvSpPr>
            <a:spLocks noGrp="1"/>
          </p:cNvSpPr>
          <p:nvPr>
            <p:ph type="subTitle" idx="1"/>
          </p:nvPr>
        </p:nvSpPr>
        <p:spPr>
          <a:xfrm>
            <a:off x="728663" y="4539727"/>
            <a:ext cx="6123958" cy="1018110"/>
          </a:xfrm>
        </p:spPr>
        <p:txBody>
          <a:bodyPr>
            <a:normAutofit/>
          </a:bodyPr>
          <a:lstStyle/>
          <a:p>
            <a:pPr algn="l"/>
            <a:r>
              <a:rPr lang="en-US" sz="2000" dirty="0">
                <a:solidFill>
                  <a:schemeClr val="bg1"/>
                </a:solidFill>
              </a:rPr>
              <a:t>Dr. David E. Martin</a:t>
            </a:r>
          </a:p>
          <a:p>
            <a:pPr algn="l"/>
            <a:r>
              <a:rPr lang="en-US" sz="2000" dirty="0">
                <a:solidFill>
                  <a:schemeClr val="bg1"/>
                </a:solidFill>
              </a:rPr>
              <a:t>www.davidmartin.world</a:t>
            </a:r>
          </a:p>
        </p:txBody>
      </p:sp>
      <p:cxnSp>
        <p:nvCxnSpPr>
          <p:cNvPr id="44" name="Straight Connector 43">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8585" y="3681408"/>
            <a:ext cx="11934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0435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326732EF-98D2-4BF6-A15C-9D0B23232C2D}"/>
              </a:ext>
            </a:extLst>
          </p:cNvPr>
          <p:cNvSpPr>
            <a:spLocks noGrp="1" noChangeArrowheads="1"/>
          </p:cNvSpPr>
          <p:nvPr>
            <p:ph idx="1"/>
          </p:nvPr>
        </p:nvSpPr>
        <p:spPr bwMode="auto">
          <a:xfrm>
            <a:off x="3920359" y="678283"/>
            <a:ext cx="7939525" cy="5786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High Tower Text" panose="02040502050506030303" pitchFamily="18" charset="0"/>
              </a:rPr>
              <a:t>Emergency does not create power. Emergency does not increase granted power or remove or diminish the restrictions imposed upon power granted or reserved. The Constitution was adopted in a period of grave emergency. Its grants of power to the Federal Government and its limitations of the power of the States were determined in the light of emergency, </a:t>
            </a:r>
            <a:r>
              <a:rPr kumimoji="0" lang="en-US" altLang="en-US" sz="2400" b="1" i="0" u="none" strike="noStrike" cap="none" normalizeH="0" baseline="0" dirty="0">
                <a:ln>
                  <a:noFill/>
                </a:ln>
                <a:solidFill>
                  <a:schemeClr val="tx1"/>
                </a:solidFill>
                <a:effectLst>
                  <a:outerShdw blurRad="38100" dist="38100" dir="2700000" algn="tl">
                    <a:srgbClr val="000000">
                      <a:alpha val="43137"/>
                    </a:srgbClr>
                  </a:outerShdw>
                </a:effectLst>
                <a:latin typeface="High Tower Text" panose="02040502050506030303" pitchFamily="18" charset="0"/>
              </a:rPr>
              <a:t>and they are not altered by emergency. </a:t>
            </a:r>
            <a:r>
              <a:rPr kumimoji="0" lang="en-US" altLang="en-US" sz="2400" b="0" i="0" u="none" strike="noStrike" cap="none" normalizeH="0" baseline="0" dirty="0">
                <a:ln>
                  <a:noFill/>
                </a:ln>
                <a:solidFill>
                  <a:schemeClr val="tx1"/>
                </a:solidFill>
                <a:effectLst/>
                <a:latin typeface="High Tower Text" panose="02040502050506030303" pitchFamily="18" charset="0"/>
              </a:rPr>
              <a:t>What power was thus granted and what limitations were thus imposed are questions which have always been, and always will be, the subject of close examination under our constitutional system. While emergency does not create power, emergency may furnish the occasion for the exercise of power.</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High Tower Text" panose="02040502050506030303"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1" u="none" strike="noStrike" cap="none" normalizeH="0" baseline="0" dirty="0">
                <a:ln>
                  <a:noFill/>
                </a:ln>
                <a:solidFill>
                  <a:srgbClr val="000000"/>
                </a:solidFill>
                <a:effectLst/>
                <a:latin typeface="High Tower Text" panose="02040502050506030303" pitchFamily="18" charset="0"/>
              </a:rPr>
              <a:t>Home Building &amp; Loan Ass’n v. Blaisdell</a:t>
            </a:r>
            <a:r>
              <a:rPr kumimoji="0" lang="en-US" altLang="en-US" sz="1800" b="0" i="0" u="none" strike="noStrike" cap="none" normalizeH="0" baseline="0" dirty="0">
                <a:ln>
                  <a:noFill/>
                </a:ln>
                <a:solidFill>
                  <a:srgbClr val="000000"/>
                </a:solidFill>
                <a:effectLst/>
                <a:latin typeface="High Tower Text" panose="02040502050506030303" pitchFamily="18" charset="0"/>
              </a:rPr>
              <a:t>, 290 U.S. 398, 425-426 (1934).</a:t>
            </a:r>
            <a:endParaRPr kumimoji="0" lang="en-US" altLang="en-US" sz="1800" b="0" i="0" u="none" strike="noStrike" cap="none" normalizeH="0" baseline="0" dirty="0">
              <a:ln>
                <a:noFill/>
              </a:ln>
              <a:solidFill>
                <a:schemeClr val="tx1"/>
              </a:solidFill>
              <a:effectLst/>
              <a:latin typeface="High Tower Text" panose="02040502050506030303"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endParaRPr>
          </a:p>
        </p:txBody>
      </p:sp>
      <p:pic>
        <p:nvPicPr>
          <p:cNvPr id="4101" name="Picture 5">
            <a:extLst>
              <a:ext uri="{FF2B5EF4-FFF2-40B4-BE49-F238E27FC236}">
                <a16:creationId xmlns:a16="http://schemas.microsoft.com/office/drawing/2014/main" id="{D0789A63-0E60-41D5-99FE-7AF4644194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258" y="1822231"/>
            <a:ext cx="3149161" cy="3149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48040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A885DE5-9E93-408E-A3B1-83EC148A4D01}"/>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latin typeface="High Tower Text" panose="02040502050506030303" pitchFamily="18" charset="0"/>
              </a:rPr>
              <a:t>The </a:t>
            </a:r>
            <a:r>
              <a:rPr lang="en-US" b="1" dirty="0">
                <a:solidFill>
                  <a:srgbClr val="C00000"/>
                </a:solidFill>
                <a:effectLst>
                  <a:outerShdw blurRad="38100" dist="38100" dir="2700000" algn="tl">
                    <a:srgbClr val="000000">
                      <a:alpha val="43137"/>
                    </a:srgbClr>
                  </a:outerShdw>
                </a:effectLst>
                <a:latin typeface="High Tower Text" panose="02040502050506030303" pitchFamily="18" charset="0"/>
              </a:rPr>
              <a:t>COVID</a:t>
            </a:r>
            <a:r>
              <a:rPr lang="en-US" b="1" dirty="0">
                <a:effectLst>
                  <a:outerShdw blurRad="38100" dist="38100" dir="2700000" algn="tl">
                    <a:srgbClr val="000000">
                      <a:alpha val="43137"/>
                    </a:srgbClr>
                  </a:outerShdw>
                </a:effectLst>
                <a:latin typeface="High Tower Text" panose="02040502050506030303" pitchFamily="18" charset="0"/>
              </a:rPr>
              <a:t> “Intolerable Acts”</a:t>
            </a:r>
          </a:p>
        </p:txBody>
      </p:sp>
      <p:sp>
        <p:nvSpPr>
          <p:cNvPr id="6" name="Content Placeholder 5">
            <a:extLst>
              <a:ext uri="{FF2B5EF4-FFF2-40B4-BE49-F238E27FC236}">
                <a16:creationId xmlns:a16="http://schemas.microsoft.com/office/drawing/2014/main" id="{FFF0D9EB-49C0-47BA-9A35-F75D1ABCE088}"/>
              </a:ext>
            </a:extLst>
          </p:cNvPr>
          <p:cNvSpPr>
            <a:spLocks noGrp="1"/>
          </p:cNvSpPr>
          <p:nvPr>
            <p:ph sz="half" idx="1"/>
          </p:nvPr>
        </p:nvSpPr>
        <p:spPr/>
        <p:txBody>
          <a:bodyPr>
            <a:normAutofit fontScale="92500"/>
          </a:bodyPr>
          <a:lstStyle/>
          <a:p>
            <a:r>
              <a:rPr lang="en-US" sz="3000" b="1" dirty="0">
                <a:effectLst>
                  <a:outerShdw blurRad="38100" dist="38100" dir="2700000" algn="tl">
                    <a:srgbClr val="000000">
                      <a:alpha val="43137"/>
                    </a:srgbClr>
                  </a:outerShdw>
                </a:effectLst>
                <a:latin typeface="High Tower Text" panose="02040502050506030303" pitchFamily="18" charset="0"/>
              </a:rPr>
              <a:t>Amendment I</a:t>
            </a:r>
          </a:p>
          <a:p>
            <a:pPr lvl="1"/>
            <a:r>
              <a:rPr lang="en-US" b="1" i="0" dirty="0">
                <a:effectLst>
                  <a:outerShdw blurRad="38100" dist="38100" dir="2700000" algn="tl">
                    <a:srgbClr val="000000">
                      <a:alpha val="43137"/>
                    </a:srgbClr>
                  </a:outerShdw>
                </a:effectLst>
                <a:latin typeface="High Tower Text" panose="02040502050506030303" pitchFamily="18" charset="0"/>
              </a:rPr>
              <a:t>Congress shall make no law respecting an establishment of religion, or prohibiting the free exercise thereof; or abridging the </a:t>
            </a:r>
            <a:r>
              <a:rPr lang="en-US" b="1" i="0" u="none" strike="noStrike" dirty="0">
                <a:effectLst>
                  <a:outerShdw blurRad="38100" dist="38100" dir="2700000" algn="tl">
                    <a:srgbClr val="000000">
                      <a:alpha val="43137"/>
                    </a:srgbClr>
                  </a:outerShdw>
                </a:effectLst>
                <a:latin typeface="High Tower Text" panose="02040502050506030303" pitchFamily="18" charset="0"/>
              </a:rPr>
              <a:t>freedom of speech</a:t>
            </a:r>
            <a:r>
              <a:rPr lang="en-US" b="1" i="0" dirty="0">
                <a:effectLst>
                  <a:outerShdw blurRad="38100" dist="38100" dir="2700000" algn="tl">
                    <a:srgbClr val="000000">
                      <a:alpha val="43137"/>
                    </a:srgbClr>
                  </a:outerShdw>
                </a:effectLst>
                <a:latin typeface="High Tower Text" panose="02040502050506030303" pitchFamily="18" charset="0"/>
              </a:rPr>
              <a:t>, or of the press; or the right of the people peaceably to assemble, and to petition the Government for a redress of grievances.</a:t>
            </a:r>
            <a:endParaRPr lang="en-US" b="1" dirty="0">
              <a:effectLst>
                <a:outerShdw blurRad="38100" dist="38100" dir="2700000" algn="tl">
                  <a:srgbClr val="000000">
                    <a:alpha val="43137"/>
                  </a:srgbClr>
                </a:outerShdw>
              </a:effectLst>
              <a:latin typeface="High Tower Text" panose="02040502050506030303" pitchFamily="18" charset="0"/>
            </a:endParaRPr>
          </a:p>
        </p:txBody>
      </p:sp>
      <p:sp>
        <p:nvSpPr>
          <p:cNvPr id="7" name="Content Placeholder 6">
            <a:extLst>
              <a:ext uri="{FF2B5EF4-FFF2-40B4-BE49-F238E27FC236}">
                <a16:creationId xmlns:a16="http://schemas.microsoft.com/office/drawing/2014/main" id="{86292D14-ED9D-4FCE-8EDA-9A608A1C41E6}"/>
              </a:ext>
            </a:extLst>
          </p:cNvPr>
          <p:cNvSpPr>
            <a:spLocks noGrp="1"/>
          </p:cNvSpPr>
          <p:nvPr>
            <p:ph sz="half" idx="2"/>
          </p:nvPr>
        </p:nvSpPr>
        <p:spPr>
          <a:xfrm>
            <a:off x="6266794" y="1597573"/>
            <a:ext cx="5181600" cy="4309242"/>
          </a:xfrm>
        </p:spPr>
        <p:txBody>
          <a:bodyPr>
            <a:normAutofit fontScale="92500"/>
          </a:bodyPr>
          <a:lstStyle/>
          <a:p>
            <a:pPr marL="0" indent="0">
              <a:buNone/>
            </a:pPr>
            <a:endParaRPr lang="en-US" dirty="0">
              <a:latin typeface="High Tower Text" panose="02040502050506030303" pitchFamily="18" charset="0"/>
            </a:endParaRPr>
          </a:p>
          <a:p>
            <a:pPr marL="0" indent="0">
              <a:buNone/>
            </a:pPr>
            <a:r>
              <a:rPr lang="en-US" dirty="0">
                <a:latin typeface="High Tower Text" panose="02040502050506030303" pitchFamily="18" charset="0"/>
              </a:rPr>
              <a:t>While Congress didn’t restrict speech, assembly, or right to petition, it made no effort to uphold and defend these rights.  Further, it stood by as these rights were abused by every Emergency Declaration in violation of Supreme Court rulings.  By allowing Federal Contractors to disregard the Constitution, they’ve violated this Amendment.</a:t>
            </a:r>
          </a:p>
        </p:txBody>
      </p:sp>
    </p:spTree>
    <p:extLst>
      <p:ext uri="{BB962C8B-B14F-4D97-AF65-F5344CB8AC3E}">
        <p14:creationId xmlns:p14="http://schemas.microsoft.com/office/powerpoint/2010/main" val="22461976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A885DE5-9E93-408E-A3B1-83EC148A4D01}"/>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latin typeface="High Tower Text" panose="02040502050506030303" pitchFamily="18" charset="0"/>
              </a:rPr>
              <a:t>The </a:t>
            </a:r>
            <a:r>
              <a:rPr lang="en-US" b="1" dirty="0">
                <a:solidFill>
                  <a:srgbClr val="C00000"/>
                </a:solidFill>
                <a:effectLst>
                  <a:outerShdw blurRad="38100" dist="38100" dir="2700000" algn="tl">
                    <a:srgbClr val="000000">
                      <a:alpha val="43137"/>
                    </a:srgbClr>
                  </a:outerShdw>
                </a:effectLst>
                <a:latin typeface="High Tower Text" panose="02040502050506030303" pitchFamily="18" charset="0"/>
              </a:rPr>
              <a:t>COVID</a:t>
            </a:r>
            <a:r>
              <a:rPr lang="en-US" b="1" dirty="0">
                <a:effectLst>
                  <a:outerShdw blurRad="38100" dist="38100" dir="2700000" algn="tl">
                    <a:srgbClr val="000000">
                      <a:alpha val="43137"/>
                    </a:srgbClr>
                  </a:outerShdw>
                </a:effectLst>
                <a:latin typeface="High Tower Text" panose="02040502050506030303" pitchFamily="18" charset="0"/>
              </a:rPr>
              <a:t> “Intolerable Acts”</a:t>
            </a:r>
          </a:p>
        </p:txBody>
      </p:sp>
      <p:sp>
        <p:nvSpPr>
          <p:cNvPr id="6" name="Content Placeholder 5">
            <a:extLst>
              <a:ext uri="{FF2B5EF4-FFF2-40B4-BE49-F238E27FC236}">
                <a16:creationId xmlns:a16="http://schemas.microsoft.com/office/drawing/2014/main" id="{FFF0D9EB-49C0-47BA-9A35-F75D1ABCE088}"/>
              </a:ext>
            </a:extLst>
          </p:cNvPr>
          <p:cNvSpPr>
            <a:spLocks noGrp="1"/>
          </p:cNvSpPr>
          <p:nvPr>
            <p:ph sz="half" idx="1"/>
          </p:nvPr>
        </p:nvSpPr>
        <p:spPr/>
        <p:txBody>
          <a:bodyPr>
            <a:normAutofit/>
          </a:bodyPr>
          <a:lstStyle/>
          <a:p>
            <a:r>
              <a:rPr lang="en-US" b="1" dirty="0">
                <a:effectLst>
                  <a:outerShdw blurRad="38100" dist="38100" dir="2700000" algn="tl">
                    <a:srgbClr val="000000">
                      <a:alpha val="43137"/>
                    </a:srgbClr>
                  </a:outerShdw>
                </a:effectLst>
                <a:latin typeface="High Tower Text" panose="02040502050506030303" pitchFamily="18" charset="0"/>
              </a:rPr>
              <a:t>Amendment IV</a:t>
            </a:r>
          </a:p>
          <a:p>
            <a:pPr lvl="1"/>
            <a:r>
              <a:rPr lang="en-US" b="1" i="0" dirty="0">
                <a:effectLst>
                  <a:outerShdw blurRad="38100" dist="38100" dir="2700000" algn="tl">
                    <a:srgbClr val="000000">
                      <a:alpha val="43137"/>
                    </a:srgbClr>
                  </a:outerShdw>
                </a:effectLst>
                <a:latin typeface="High Tower Text" panose="02040502050506030303" pitchFamily="18" charset="0"/>
              </a:rPr>
              <a:t>The right of the people to be secure in their persons, houses, papers, and effects, against unreasonable searches and seizures, shall not be violated, and no Warrants shall issue, but upon probable cause, supported by Oath or affirmation, and particularly describing the place to be searched, and the persons or things to be seized.</a:t>
            </a:r>
            <a:endParaRPr lang="en-US" b="1" dirty="0">
              <a:effectLst>
                <a:outerShdw blurRad="38100" dist="38100" dir="2700000" algn="tl">
                  <a:srgbClr val="000000">
                    <a:alpha val="43137"/>
                  </a:srgbClr>
                </a:outerShdw>
              </a:effectLst>
              <a:latin typeface="High Tower Text" panose="02040502050506030303" pitchFamily="18" charset="0"/>
            </a:endParaRPr>
          </a:p>
        </p:txBody>
      </p:sp>
      <p:sp>
        <p:nvSpPr>
          <p:cNvPr id="7" name="Content Placeholder 6">
            <a:extLst>
              <a:ext uri="{FF2B5EF4-FFF2-40B4-BE49-F238E27FC236}">
                <a16:creationId xmlns:a16="http://schemas.microsoft.com/office/drawing/2014/main" id="{86292D14-ED9D-4FCE-8EDA-9A608A1C41E6}"/>
              </a:ext>
            </a:extLst>
          </p:cNvPr>
          <p:cNvSpPr>
            <a:spLocks noGrp="1"/>
          </p:cNvSpPr>
          <p:nvPr>
            <p:ph sz="half" idx="2"/>
          </p:nvPr>
        </p:nvSpPr>
        <p:spPr>
          <a:xfrm>
            <a:off x="6266794" y="1597573"/>
            <a:ext cx="5181600" cy="4309242"/>
          </a:xfrm>
        </p:spPr>
        <p:txBody>
          <a:bodyPr>
            <a:normAutofit/>
          </a:bodyPr>
          <a:lstStyle/>
          <a:p>
            <a:pPr marL="0" indent="0">
              <a:buNone/>
            </a:pPr>
            <a:endParaRPr lang="en-US" dirty="0">
              <a:latin typeface="High Tower Text" panose="02040502050506030303" pitchFamily="18" charset="0"/>
            </a:endParaRPr>
          </a:p>
          <a:p>
            <a:pPr marL="0" indent="0">
              <a:buNone/>
            </a:pPr>
            <a:r>
              <a:rPr lang="en-US" dirty="0">
                <a:latin typeface="High Tower Text" panose="02040502050506030303" pitchFamily="18" charset="0"/>
              </a:rPr>
              <a:t>By declaring every person a probable “asymptomatic carrier” the Federal Government (CDC, FDA, and DHHS) violated this Amendment and enabled the reckless abuse that harmed countless individuals.  Loss of life, liberty and livelihood has been a DIRECT result.  </a:t>
            </a:r>
          </a:p>
        </p:txBody>
      </p:sp>
    </p:spTree>
    <p:extLst>
      <p:ext uri="{BB962C8B-B14F-4D97-AF65-F5344CB8AC3E}">
        <p14:creationId xmlns:p14="http://schemas.microsoft.com/office/powerpoint/2010/main" val="33325311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A885DE5-9E93-408E-A3B1-83EC148A4D01}"/>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latin typeface="High Tower Text" panose="02040502050506030303" pitchFamily="18" charset="0"/>
              </a:rPr>
              <a:t>The </a:t>
            </a:r>
            <a:r>
              <a:rPr lang="en-US" b="1" dirty="0">
                <a:solidFill>
                  <a:srgbClr val="C00000"/>
                </a:solidFill>
                <a:effectLst>
                  <a:outerShdw blurRad="38100" dist="38100" dir="2700000" algn="tl">
                    <a:srgbClr val="000000">
                      <a:alpha val="43137"/>
                    </a:srgbClr>
                  </a:outerShdw>
                </a:effectLst>
                <a:latin typeface="High Tower Text" panose="02040502050506030303" pitchFamily="18" charset="0"/>
              </a:rPr>
              <a:t>COVID</a:t>
            </a:r>
            <a:r>
              <a:rPr lang="en-US" b="1" dirty="0">
                <a:effectLst>
                  <a:outerShdw blurRad="38100" dist="38100" dir="2700000" algn="tl">
                    <a:srgbClr val="000000">
                      <a:alpha val="43137"/>
                    </a:srgbClr>
                  </a:outerShdw>
                </a:effectLst>
                <a:latin typeface="High Tower Text" panose="02040502050506030303" pitchFamily="18" charset="0"/>
              </a:rPr>
              <a:t> “Intolerable Acts”</a:t>
            </a:r>
          </a:p>
        </p:txBody>
      </p:sp>
      <p:sp>
        <p:nvSpPr>
          <p:cNvPr id="6" name="Content Placeholder 5">
            <a:extLst>
              <a:ext uri="{FF2B5EF4-FFF2-40B4-BE49-F238E27FC236}">
                <a16:creationId xmlns:a16="http://schemas.microsoft.com/office/drawing/2014/main" id="{FFF0D9EB-49C0-47BA-9A35-F75D1ABCE088}"/>
              </a:ext>
            </a:extLst>
          </p:cNvPr>
          <p:cNvSpPr>
            <a:spLocks noGrp="1"/>
          </p:cNvSpPr>
          <p:nvPr>
            <p:ph sz="half" idx="1"/>
          </p:nvPr>
        </p:nvSpPr>
        <p:spPr/>
        <p:txBody>
          <a:bodyPr>
            <a:normAutofit lnSpcReduction="10000"/>
          </a:bodyPr>
          <a:lstStyle/>
          <a:p>
            <a:r>
              <a:rPr lang="en-US" b="1" dirty="0">
                <a:effectLst>
                  <a:outerShdw blurRad="38100" dist="38100" dir="2700000" algn="tl">
                    <a:srgbClr val="000000">
                      <a:alpha val="43137"/>
                    </a:srgbClr>
                  </a:outerShdw>
                </a:effectLst>
                <a:latin typeface="High Tower Text" panose="02040502050506030303" pitchFamily="18" charset="0"/>
              </a:rPr>
              <a:t>Amendment V</a:t>
            </a:r>
          </a:p>
          <a:p>
            <a:pPr lvl="1"/>
            <a:r>
              <a:rPr lang="en-US" b="1" i="0" dirty="0">
                <a:effectLst>
                  <a:outerShdw blurRad="38100" dist="38100" dir="2700000" algn="tl">
                    <a:srgbClr val="000000">
                      <a:alpha val="43137"/>
                    </a:srgbClr>
                  </a:outerShdw>
                </a:effectLst>
                <a:latin typeface="High Tower Text" panose="02040502050506030303" pitchFamily="18" charset="0"/>
              </a:rPr>
              <a:t>nor shall be compelled in any criminal case to be a witness against himself, nor be deprived of life, liberty, or property, without due process of law; nor shall private property be taken for public use, without just compensation.</a:t>
            </a:r>
            <a:endParaRPr lang="en-US" b="1" dirty="0">
              <a:effectLst>
                <a:outerShdw blurRad="38100" dist="38100" dir="2700000" algn="tl">
                  <a:srgbClr val="000000">
                    <a:alpha val="43137"/>
                  </a:srgbClr>
                </a:outerShdw>
              </a:effectLst>
              <a:latin typeface="High Tower Text" panose="02040502050506030303" pitchFamily="18" charset="0"/>
            </a:endParaRPr>
          </a:p>
        </p:txBody>
      </p:sp>
      <p:sp>
        <p:nvSpPr>
          <p:cNvPr id="7" name="Content Placeholder 6">
            <a:extLst>
              <a:ext uri="{FF2B5EF4-FFF2-40B4-BE49-F238E27FC236}">
                <a16:creationId xmlns:a16="http://schemas.microsoft.com/office/drawing/2014/main" id="{86292D14-ED9D-4FCE-8EDA-9A608A1C41E6}"/>
              </a:ext>
            </a:extLst>
          </p:cNvPr>
          <p:cNvSpPr>
            <a:spLocks noGrp="1"/>
          </p:cNvSpPr>
          <p:nvPr>
            <p:ph sz="half" idx="2"/>
          </p:nvPr>
        </p:nvSpPr>
        <p:spPr>
          <a:xfrm>
            <a:off x="6298325" y="1849821"/>
            <a:ext cx="5181600" cy="4309242"/>
          </a:xfrm>
        </p:spPr>
        <p:txBody>
          <a:bodyPr>
            <a:normAutofit lnSpcReduction="10000"/>
          </a:bodyPr>
          <a:lstStyle/>
          <a:p>
            <a:pPr marL="0" indent="0">
              <a:buNone/>
            </a:pPr>
            <a:r>
              <a:rPr lang="en-US" dirty="0">
                <a:latin typeface="High Tower Text" panose="02040502050506030303" pitchFamily="18" charset="0"/>
              </a:rPr>
              <a:t>There has been no due process as the Courts have unilaterally stipulated the “epidemic” or “pandemic” without a single effort to demonstrate, beyond reasonable doubt, that there is either.  Further, while changing the definition of “vaccine” to include “gene therapy”, the courts have inappropriately applied </a:t>
            </a:r>
            <a:r>
              <a:rPr lang="en-US" i="1" dirty="0">
                <a:latin typeface="High Tower Text" panose="02040502050506030303" pitchFamily="18" charset="0"/>
              </a:rPr>
              <a:t>Jacobson</a:t>
            </a:r>
            <a:r>
              <a:rPr lang="en-US" dirty="0">
                <a:latin typeface="High Tower Text" panose="02040502050506030303" pitchFamily="18" charset="0"/>
              </a:rPr>
              <a:t> </a:t>
            </a:r>
          </a:p>
        </p:txBody>
      </p:sp>
    </p:spTree>
    <p:extLst>
      <p:ext uri="{BB962C8B-B14F-4D97-AF65-F5344CB8AC3E}">
        <p14:creationId xmlns:p14="http://schemas.microsoft.com/office/powerpoint/2010/main" val="29267076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A885DE5-9E93-408E-A3B1-83EC148A4D01}"/>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latin typeface="High Tower Text" panose="02040502050506030303" pitchFamily="18" charset="0"/>
              </a:rPr>
              <a:t>The </a:t>
            </a:r>
            <a:r>
              <a:rPr lang="en-US" b="1" dirty="0">
                <a:solidFill>
                  <a:srgbClr val="C00000"/>
                </a:solidFill>
                <a:effectLst>
                  <a:outerShdw blurRad="38100" dist="38100" dir="2700000" algn="tl">
                    <a:srgbClr val="000000">
                      <a:alpha val="43137"/>
                    </a:srgbClr>
                  </a:outerShdw>
                </a:effectLst>
                <a:latin typeface="High Tower Text" panose="02040502050506030303" pitchFamily="18" charset="0"/>
              </a:rPr>
              <a:t>COVID</a:t>
            </a:r>
            <a:r>
              <a:rPr lang="en-US" b="1" dirty="0">
                <a:effectLst>
                  <a:outerShdw blurRad="38100" dist="38100" dir="2700000" algn="tl">
                    <a:srgbClr val="000000">
                      <a:alpha val="43137"/>
                    </a:srgbClr>
                  </a:outerShdw>
                </a:effectLst>
                <a:latin typeface="High Tower Text" panose="02040502050506030303" pitchFamily="18" charset="0"/>
              </a:rPr>
              <a:t> “Intolerable Acts”</a:t>
            </a:r>
          </a:p>
        </p:txBody>
      </p:sp>
      <p:sp>
        <p:nvSpPr>
          <p:cNvPr id="6" name="Content Placeholder 5">
            <a:extLst>
              <a:ext uri="{FF2B5EF4-FFF2-40B4-BE49-F238E27FC236}">
                <a16:creationId xmlns:a16="http://schemas.microsoft.com/office/drawing/2014/main" id="{FFF0D9EB-49C0-47BA-9A35-F75D1ABCE088}"/>
              </a:ext>
            </a:extLst>
          </p:cNvPr>
          <p:cNvSpPr>
            <a:spLocks noGrp="1"/>
          </p:cNvSpPr>
          <p:nvPr>
            <p:ph sz="half" idx="1"/>
          </p:nvPr>
        </p:nvSpPr>
        <p:spPr/>
        <p:txBody>
          <a:bodyPr>
            <a:normAutofit fontScale="92500" lnSpcReduction="20000"/>
          </a:bodyPr>
          <a:lstStyle/>
          <a:p>
            <a:r>
              <a:rPr lang="en-US" sz="3000" b="1" dirty="0">
                <a:effectLst>
                  <a:outerShdw blurRad="38100" dist="38100" dir="2700000" algn="tl">
                    <a:srgbClr val="000000">
                      <a:alpha val="43137"/>
                    </a:srgbClr>
                  </a:outerShdw>
                </a:effectLst>
                <a:latin typeface="High Tower Text" panose="02040502050506030303" pitchFamily="18" charset="0"/>
              </a:rPr>
              <a:t>Amendment VI</a:t>
            </a:r>
          </a:p>
          <a:p>
            <a:pPr lvl="1"/>
            <a:r>
              <a:rPr lang="en-US" b="1" i="0" dirty="0">
                <a:effectLst>
                  <a:outerShdw blurRad="38100" dist="38100" dir="2700000" algn="tl">
                    <a:srgbClr val="000000">
                      <a:alpha val="43137"/>
                    </a:srgbClr>
                  </a:outerShdw>
                </a:effectLst>
                <a:latin typeface="High Tower Text" panose="02040502050506030303" pitchFamily="18" charset="0"/>
              </a:rPr>
              <a:t>In all criminal prosecutions, the accused shall enjoy the right to a speedy and public trial, by an impartial jury of the State and district wherein the crime shall have been committed, which district shall have been previously ascertained by law, and to be informed of the nature and cause of the accusation; to be confronted with the witnesses against him; to have compulsory process for obtaining witnesses in his favor, and to have the Assistance of Counsel for his defence.</a:t>
            </a:r>
            <a:endParaRPr lang="en-US" b="1" dirty="0">
              <a:effectLst>
                <a:outerShdw blurRad="38100" dist="38100" dir="2700000" algn="tl">
                  <a:srgbClr val="000000">
                    <a:alpha val="43137"/>
                  </a:srgbClr>
                </a:outerShdw>
              </a:effectLst>
              <a:latin typeface="High Tower Text" panose="02040502050506030303" pitchFamily="18" charset="0"/>
            </a:endParaRPr>
          </a:p>
        </p:txBody>
      </p:sp>
      <p:sp>
        <p:nvSpPr>
          <p:cNvPr id="7" name="Content Placeholder 6">
            <a:extLst>
              <a:ext uri="{FF2B5EF4-FFF2-40B4-BE49-F238E27FC236}">
                <a16:creationId xmlns:a16="http://schemas.microsoft.com/office/drawing/2014/main" id="{86292D14-ED9D-4FCE-8EDA-9A608A1C41E6}"/>
              </a:ext>
            </a:extLst>
          </p:cNvPr>
          <p:cNvSpPr>
            <a:spLocks noGrp="1"/>
          </p:cNvSpPr>
          <p:nvPr>
            <p:ph sz="half" idx="2"/>
          </p:nvPr>
        </p:nvSpPr>
        <p:spPr>
          <a:xfrm>
            <a:off x="6298325" y="1849821"/>
            <a:ext cx="5181600" cy="4309242"/>
          </a:xfrm>
        </p:spPr>
        <p:txBody>
          <a:bodyPr>
            <a:normAutofit fontScale="92500" lnSpcReduction="20000"/>
          </a:bodyPr>
          <a:lstStyle/>
          <a:p>
            <a:pPr marL="0" indent="0">
              <a:buNone/>
            </a:pPr>
            <a:r>
              <a:rPr lang="en-US" dirty="0">
                <a:latin typeface="High Tower Text" panose="02040502050506030303" pitchFamily="18" charset="0"/>
              </a:rPr>
              <a:t>No judicial standard has been applied to validate the false claims of SARS CoV-2 “causing” COVID-19.  Therefore, every derivative prosecution is in violation of the Sixth Amendment.  No court has been willing to sit and consider the voluminous evidence of anti-trust, coercion and domestic terrorism, and racketeering charges against FDA, CDC, NIAID, Moderna, Pfizer, Johnson&amp;Johnson, and their accomplices</a:t>
            </a:r>
          </a:p>
        </p:txBody>
      </p:sp>
    </p:spTree>
    <p:extLst>
      <p:ext uri="{BB962C8B-B14F-4D97-AF65-F5344CB8AC3E}">
        <p14:creationId xmlns:p14="http://schemas.microsoft.com/office/powerpoint/2010/main" val="22029963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A885DE5-9E93-408E-A3B1-83EC148A4D01}"/>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latin typeface="High Tower Text" panose="02040502050506030303" pitchFamily="18" charset="0"/>
              </a:rPr>
              <a:t>The </a:t>
            </a:r>
            <a:r>
              <a:rPr lang="en-US" b="1" dirty="0">
                <a:solidFill>
                  <a:srgbClr val="C00000"/>
                </a:solidFill>
                <a:effectLst>
                  <a:outerShdw blurRad="38100" dist="38100" dir="2700000" algn="tl">
                    <a:srgbClr val="000000">
                      <a:alpha val="43137"/>
                    </a:srgbClr>
                  </a:outerShdw>
                </a:effectLst>
                <a:latin typeface="High Tower Text" panose="02040502050506030303" pitchFamily="18" charset="0"/>
              </a:rPr>
              <a:t>COVID</a:t>
            </a:r>
            <a:r>
              <a:rPr lang="en-US" b="1" dirty="0">
                <a:effectLst>
                  <a:outerShdw blurRad="38100" dist="38100" dir="2700000" algn="tl">
                    <a:srgbClr val="000000">
                      <a:alpha val="43137"/>
                    </a:srgbClr>
                  </a:outerShdw>
                </a:effectLst>
                <a:latin typeface="High Tower Text" panose="02040502050506030303" pitchFamily="18" charset="0"/>
              </a:rPr>
              <a:t> “Intolerable Acts”</a:t>
            </a:r>
          </a:p>
        </p:txBody>
      </p:sp>
      <p:sp>
        <p:nvSpPr>
          <p:cNvPr id="6" name="Content Placeholder 5">
            <a:extLst>
              <a:ext uri="{FF2B5EF4-FFF2-40B4-BE49-F238E27FC236}">
                <a16:creationId xmlns:a16="http://schemas.microsoft.com/office/drawing/2014/main" id="{FFF0D9EB-49C0-47BA-9A35-F75D1ABCE088}"/>
              </a:ext>
            </a:extLst>
          </p:cNvPr>
          <p:cNvSpPr>
            <a:spLocks noGrp="1"/>
          </p:cNvSpPr>
          <p:nvPr>
            <p:ph sz="half" idx="1"/>
          </p:nvPr>
        </p:nvSpPr>
        <p:spPr/>
        <p:txBody>
          <a:bodyPr>
            <a:normAutofit/>
          </a:bodyPr>
          <a:lstStyle/>
          <a:p>
            <a:r>
              <a:rPr lang="en-US" b="1" dirty="0">
                <a:effectLst>
                  <a:outerShdw blurRad="38100" dist="38100" dir="2700000" algn="tl">
                    <a:srgbClr val="000000">
                      <a:alpha val="43137"/>
                    </a:srgbClr>
                  </a:outerShdw>
                </a:effectLst>
                <a:latin typeface="High Tower Text" panose="02040502050506030303" pitchFamily="18" charset="0"/>
              </a:rPr>
              <a:t>Amendment X</a:t>
            </a:r>
          </a:p>
          <a:p>
            <a:pPr lvl="1"/>
            <a:r>
              <a:rPr lang="en-US" b="1" i="0" dirty="0">
                <a:effectLst>
                  <a:outerShdw blurRad="38100" dist="38100" dir="2700000" algn="tl">
                    <a:srgbClr val="000000">
                      <a:alpha val="43137"/>
                    </a:srgbClr>
                  </a:outerShdw>
                </a:effectLst>
                <a:latin typeface="High Tower Text" panose="02040502050506030303" pitchFamily="18" charset="0"/>
              </a:rPr>
              <a:t>The powers not delegated to the United States by the Constitution, nor prohibited by it to the States, are reserved to the States respectively, or to the people</a:t>
            </a:r>
            <a:r>
              <a:rPr lang="en-US" b="1" i="0" dirty="0">
                <a:solidFill>
                  <a:srgbClr val="666666"/>
                </a:solidFill>
                <a:effectLst>
                  <a:outerShdw blurRad="38100" dist="38100" dir="2700000" algn="tl">
                    <a:srgbClr val="000000">
                      <a:alpha val="43137"/>
                    </a:srgbClr>
                  </a:outerShdw>
                </a:effectLst>
                <a:latin typeface="High Tower Text" panose="02040502050506030303" pitchFamily="18" charset="0"/>
              </a:rPr>
              <a:t>.</a:t>
            </a:r>
            <a:endParaRPr lang="en-US" b="1" dirty="0">
              <a:effectLst>
                <a:outerShdw blurRad="38100" dist="38100" dir="2700000" algn="tl">
                  <a:srgbClr val="000000">
                    <a:alpha val="43137"/>
                  </a:srgbClr>
                </a:outerShdw>
              </a:effectLst>
              <a:latin typeface="High Tower Text" panose="02040502050506030303" pitchFamily="18" charset="0"/>
            </a:endParaRPr>
          </a:p>
        </p:txBody>
      </p:sp>
      <p:sp>
        <p:nvSpPr>
          <p:cNvPr id="7" name="Content Placeholder 6">
            <a:extLst>
              <a:ext uri="{FF2B5EF4-FFF2-40B4-BE49-F238E27FC236}">
                <a16:creationId xmlns:a16="http://schemas.microsoft.com/office/drawing/2014/main" id="{86292D14-ED9D-4FCE-8EDA-9A608A1C41E6}"/>
              </a:ext>
            </a:extLst>
          </p:cNvPr>
          <p:cNvSpPr>
            <a:spLocks noGrp="1"/>
          </p:cNvSpPr>
          <p:nvPr>
            <p:ph sz="half" idx="2"/>
          </p:nvPr>
        </p:nvSpPr>
        <p:spPr>
          <a:xfrm>
            <a:off x="6298325" y="1849821"/>
            <a:ext cx="5181600" cy="4309242"/>
          </a:xfrm>
        </p:spPr>
        <p:txBody>
          <a:bodyPr>
            <a:normAutofit/>
          </a:bodyPr>
          <a:lstStyle/>
          <a:p>
            <a:pPr marL="0" indent="0">
              <a:buNone/>
            </a:pPr>
            <a:r>
              <a:rPr lang="en-US" dirty="0">
                <a:latin typeface="High Tower Text" panose="02040502050506030303" pitchFamily="18" charset="0"/>
              </a:rPr>
              <a:t>The final clause in the Tenth Amendment “or to the people” has been supplanted by States assuming police powers without limit.  This tyranny effectively nullifies all Constitutional protections.</a:t>
            </a:r>
          </a:p>
        </p:txBody>
      </p:sp>
    </p:spTree>
    <p:extLst>
      <p:ext uri="{BB962C8B-B14F-4D97-AF65-F5344CB8AC3E}">
        <p14:creationId xmlns:p14="http://schemas.microsoft.com/office/powerpoint/2010/main" val="532205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FEC250-BD05-4AB1-8569-922DCDF2395B}"/>
              </a:ext>
            </a:extLst>
          </p:cNvPr>
          <p:cNvSpPr>
            <a:spLocks noGrp="1"/>
          </p:cNvSpPr>
          <p:nvPr>
            <p:ph idx="1"/>
          </p:nvPr>
        </p:nvSpPr>
        <p:spPr>
          <a:xfrm>
            <a:off x="4178710" y="1203735"/>
            <a:ext cx="7462684" cy="4873625"/>
          </a:xfrm>
        </p:spPr>
        <p:txBody>
          <a:bodyPr>
            <a:normAutofit fontScale="92500" lnSpcReduction="10000"/>
          </a:bodyPr>
          <a:lstStyle/>
          <a:p>
            <a:pPr marL="0" indent="0">
              <a:buNone/>
            </a:pPr>
            <a:r>
              <a:rPr lang="en-US" sz="4000" b="1" dirty="0">
                <a:effectLst>
                  <a:outerShdw blurRad="38100" dist="38100" dir="2700000" algn="tl">
                    <a:srgbClr val="000000">
                      <a:alpha val="43137"/>
                    </a:srgbClr>
                  </a:outerShdw>
                </a:effectLst>
                <a:latin typeface="High Tower Text" panose="02040502050506030303" pitchFamily="18" charset="0"/>
              </a:rPr>
              <a:t>Magna Carta – 1215</a:t>
            </a:r>
            <a:endParaRPr lang="en-US" b="1" dirty="0">
              <a:effectLst>
                <a:outerShdw blurRad="38100" dist="38100" dir="2700000" algn="tl">
                  <a:srgbClr val="000000">
                    <a:alpha val="43137"/>
                  </a:srgbClr>
                </a:outerShdw>
              </a:effectLst>
              <a:latin typeface="High Tower Text" panose="02040502050506030303" pitchFamily="18" charset="0"/>
            </a:endParaRPr>
          </a:p>
          <a:p>
            <a:r>
              <a:rPr lang="en-US" dirty="0">
                <a:latin typeface="High Tower Text" panose="02040502050506030303" pitchFamily="18" charset="0"/>
              </a:rPr>
              <a:t>Right to due process, consent, and protection from deprivations of life, liberty, and livelihood</a:t>
            </a:r>
          </a:p>
          <a:p>
            <a:r>
              <a:rPr lang="en-US" dirty="0">
                <a:latin typeface="High Tower Text" panose="02040502050506030303" pitchFamily="18" charset="0"/>
              </a:rPr>
              <a:t>Served as the basis for the Fifth Amendment to the U.S. Constitution</a:t>
            </a:r>
          </a:p>
          <a:p>
            <a:pPr lvl="1"/>
            <a:r>
              <a:rPr lang="en-US" sz="2100" b="0" i="0" dirty="0">
                <a:solidFill>
                  <a:srgbClr val="202124"/>
                </a:solidFill>
                <a:effectLst/>
                <a:latin typeface="High Tower Text" panose="02040502050506030303" pitchFamily="18" charset="0"/>
              </a:rPr>
              <a:t>No person shall be held to answer for a capital, or otherwise infamous crime, unless on a presentment or indictment of a Grand Jury, except in cases arising in the land or naval forces, or in the Militia, when in actual service in time of War or public danger; nor shall any person be subject for the same offence to be twice put in jeopardy of life or limb; </a:t>
            </a:r>
            <a:r>
              <a:rPr lang="en-US" sz="2100" b="1" i="1" dirty="0">
                <a:solidFill>
                  <a:srgbClr val="202124"/>
                </a:solidFill>
                <a:effectLst/>
                <a:latin typeface="High Tower Text" panose="02040502050506030303" pitchFamily="18" charset="0"/>
              </a:rPr>
              <a:t>nor shall be compelled in any criminal case to be a witness against himself, nor be deprived of life, liberty, or property, without due process of law</a:t>
            </a:r>
            <a:r>
              <a:rPr lang="en-US" sz="2100" b="0" i="0" dirty="0">
                <a:solidFill>
                  <a:srgbClr val="202124"/>
                </a:solidFill>
                <a:effectLst/>
                <a:latin typeface="High Tower Text" panose="02040502050506030303" pitchFamily="18" charset="0"/>
              </a:rPr>
              <a:t>; nor shall private property be taken for public use, without just compensation.</a:t>
            </a:r>
            <a:r>
              <a:rPr lang="en-US" sz="2100" dirty="0">
                <a:latin typeface="High Tower Text" panose="02040502050506030303" pitchFamily="18" charset="0"/>
              </a:rPr>
              <a:t> </a:t>
            </a:r>
          </a:p>
        </p:txBody>
      </p:sp>
      <p:pic>
        <p:nvPicPr>
          <p:cNvPr id="6" name="Picture 5">
            <a:extLst>
              <a:ext uri="{FF2B5EF4-FFF2-40B4-BE49-F238E27FC236}">
                <a16:creationId xmlns:a16="http://schemas.microsoft.com/office/drawing/2014/main" id="{2F5D5EED-A14B-4C54-8CBD-EA3753305DA3}"/>
              </a:ext>
            </a:extLst>
          </p:cNvPr>
          <p:cNvPicPr>
            <a:picLocks noChangeAspect="1"/>
          </p:cNvPicPr>
          <p:nvPr/>
        </p:nvPicPr>
        <p:blipFill>
          <a:blip r:embed="rId2"/>
          <a:stretch>
            <a:fillRect/>
          </a:stretch>
        </p:blipFill>
        <p:spPr>
          <a:xfrm rot="21089581">
            <a:off x="782600" y="501446"/>
            <a:ext cx="3126895" cy="5850194"/>
          </a:xfrm>
          <a:prstGeom prst="rect">
            <a:avLst/>
          </a:prstGeom>
        </p:spPr>
      </p:pic>
    </p:spTree>
    <p:extLst>
      <p:ext uri="{BB962C8B-B14F-4D97-AF65-F5344CB8AC3E}">
        <p14:creationId xmlns:p14="http://schemas.microsoft.com/office/powerpoint/2010/main" val="41508906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87418F-B555-49AB-BA3B-1461C2F07A9F}"/>
              </a:ext>
            </a:extLst>
          </p:cNvPr>
          <p:cNvPicPr>
            <a:picLocks noChangeAspect="1"/>
          </p:cNvPicPr>
          <p:nvPr/>
        </p:nvPicPr>
        <p:blipFill>
          <a:blip r:embed="rId2"/>
          <a:stretch>
            <a:fillRect/>
          </a:stretch>
        </p:blipFill>
        <p:spPr>
          <a:xfrm rot="20969478">
            <a:off x="611067" y="798051"/>
            <a:ext cx="3827429" cy="5004913"/>
          </a:xfrm>
          <a:prstGeom prst="rect">
            <a:avLst/>
          </a:prstGeom>
        </p:spPr>
      </p:pic>
      <p:sp>
        <p:nvSpPr>
          <p:cNvPr id="7" name="Content Placeholder 6">
            <a:extLst>
              <a:ext uri="{FF2B5EF4-FFF2-40B4-BE49-F238E27FC236}">
                <a16:creationId xmlns:a16="http://schemas.microsoft.com/office/drawing/2014/main" id="{4E9D23A9-C059-4BB2-B9DD-1EB9CA589F4F}"/>
              </a:ext>
            </a:extLst>
          </p:cNvPr>
          <p:cNvSpPr>
            <a:spLocks noGrp="1"/>
          </p:cNvSpPr>
          <p:nvPr>
            <p:ph idx="1"/>
          </p:nvPr>
        </p:nvSpPr>
        <p:spPr>
          <a:xfrm>
            <a:off x="4561490" y="1311891"/>
            <a:ext cx="7241627" cy="4459646"/>
          </a:xfrm>
        </p:spPr>
        <p:txBody>
          <a:bodyPr/>
          <a:lstStyle/>
          <a:p>
            <a:pPr marL="0" indent="0">
              <a:buNone/>
            </a:pPr>
            <a:r>
              <a:rPr lang="en-US" sz="4000" b="1" dirty="0">
                <a:effectLst>
                  <a:outerShdw blurRad="38100" dist="38100" dir="2700000" algn="tl">
                    <a:srgbClr val="000000">
                      <a:alpha val="43137"/>
                    </a:srgbClr>
                  </a:outerShdw>
                </a:effectLst>
                <a:latin typeface="High Tower Text" panose="02040502050506030303" pitchFamily="18" charset="0"/>
              </a:rPr>
              <a:t>The Charter of the Forest - 1217</a:t>
            </a:r>
          </a:p>
          <a:p>
            <a:r>
              <a:rPr lang="en-US" dirty="0">
                <a:latin typeface="High Tower Text" panose="02040502050506030303" pitchFamily="18" charset="0"/>
              </a:rPr>
              <a:t>Recognized the rights of people to have:</a:t>
            </a:r>
          </a:p>
          <a:p>
            <a:pPr lvl="1"/>
            <a:r>
              <a:rPr lang="en-US" dirty="0">
                <a:latin typeface="High Tower Text" panose="02040502050506030303" pitchFamily="18" charset="0"/>
              </a:rPr>
              <a:t>Due process (Ch. 8)</a:t>
            </a:r>
          </a:p>
          <a:p>
            <a:pPr lvl="1"/>
            <a:r>
              <a:rPr lang="en-US" dirty="0">
                <a:latin typeface="High Tower Text" panose="02040502050506030303" pitchFamily="18" charset="0"/>
              </a:rPr>
              <a:t>Liberty of movement (Ch. 9)</a:t>
            </a:r>
          </a:p>
          <a:p>
            <a:pPr lvl="1"/>
            <a:r>
              <a:rPr lang="en-US" dirty="0">
                <a:latin typeface="High Tower Text" panose="02040502050506030303" pitchFamily="18" charset="0"/>
              </a:rPr>
              <a:t>Liberty of shelter (Ch. 2)</a:t>
            </a:r>
          </a:p>
          <a:p>
            <a:pPr lvl="1"/>
            <a:r>
              <a:rPr lang="en-US" dirty="0">
                <a:latin typeface="High Tower Text" panose="02040502050506030303" pitchFamily="18" charset="0"/>
              </a:rPr>
              <a:t>Liberty of livelihood &amp; commerce (Ch. 12)</a:t>
            </a:r>
          </a:p>
          <a:p>
            <a:r>
              <a:rPr lang="en-US" dirty="0">
                <a:latin typeface="High Tower Text" panose="02040502050506030303" pitchFamily="18" charset="0"/>
              </a:rPr>
              <a:t>Amended in 1225 to include a 15% flat tax</a:t>
            </a:r>
          </a:p>
          <a:p>
            <a:pPr lvl="1"/>
            <a:endParaRPr lang="en-US" dirty="0">
              <a:latin typeface="High Tower Text" panose="02040502050506030303" pitchFamily="18" charset="0"/>
            </a:endParaRPr>
          </a:p>
          <a:p>
            <a:pPr lvl="1"/>
            <a:endParaRPr lang="en-US" dirty="0">
              <a:latin typeface="High Tower Text" panose="02040502050506030303" pitchFamily="18" charset="0"/>
            </a:endParaRPr>
          </a:p>
          <a:p>
            <a:pPr lvl="1"/>
            <a:endParaRPr lang="en-US" dirty="0">
              <a:latin typeface="High Tower Text" panose="02040502050506030303" pitchFamily="18" charset="0"/>
            </a:endParaRPr>
          </a:p>
        </p:txBody>
      </p:sp>
    </p:spTree>
    <p:extLst>
      <p:ext uri="{BB962C8B-B14F-4D97-AF65-F5344CB8AC3E}">
        <p14:creationId xmlns:p14="http://schemas.microsoft.com/office/powerpoint/2010/main" val="37706093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77D05D-B0ED-4362-86C7-1DB575096924}"/>
              </a:ext>
            </a:extLst>
          </p:cNvPr>
          <p:cNvSpPr>
            <a:spLocks noGrp="1"/>
          </p:cNvSpPr>
          <p:nvPr>
            <p:ph idx="1"/>
          </p:nvPr>
        </p:nvSpPr>
        <p:spPr>
          <a:xfrm>
            <a:off x="4056993" y="1229163"/>
            <a:ext cx="7651531" cy="4919389"/>
          </a:xfrm>
        </p:spPr>
        <p:txBody>
          <a:bodyPr>
            <a:normAutofit lnSpcReduction="10000"/>
          </a:bodyPr>
          <a:lstStyle/>
          <a:p>
            <a:pPr marL="0" indent="0">
              <a:buNone/>
            </a:pPr>
            <a:r>
              <a:rPr lang="en-US" sz="4000" b="1" dirty="0">
                <a:effectLst>
                  <a:outerShdw blurRad="38100" dist="38100" dir="2700000" algn="tl">
                    <a:srgbClr val="000000">
                      <a:alpha val="43137"/>
                    </a:srgbClr>
                  </a:outerShdw>
                </a:effectLst>
                <a:latin typeface="High Tower Text" panose="02040502050506030303" pitchFamily="18" charset="0"/>
              </a:rPr>
              <a:t>Virginia Declaration of Rights -1776</a:t>
            </a:r>
          </a:p>
          <a:p>
            <a:r>
              <a:rPr lang="en-US" b="0" i="0" dirty="0">
                <a:solidFill>
                  <a:srgbClr val="231F20"/>
                </a:solidFill>
                <a:effectLst/>
                <a:latin typeface="High Tower Text" panose="02040502050506030303" pitchFamily="18" charset="0"/>
              </a:rPr>
              <a:t>"</a:t>
            </a:r>
            <a:r>
              <a:rPr lang="en-US" b="0" i="0" dirty="0">
                <a:solidFill>
                  <a:srgbClr val="000000"/>
                </a:solidFill>
                <a:effectLst/>
                <a:latin typeface="High Tower Text" panose="02040502050506030303" pitchFamily="18" charset="0"/>
              </a:rPr>
              <a:t>That all Men are born equally free and independant, and have certain inherent natural Rights, of which they can not by any Compact, deprive or divest their Posterity; among which are the Enjoyment of Life and Liberty, with the Means of acquiring and possessing Property, and pursueing and obtaining Happiness and Safety.”</a:t>
            </a:r>
            <a:endParaRPr lang="en-US" dirty="0">
              <a:latin typeface="High Tower Text" panose="02040502050506030303" pitchFamily="18" charset="0"/>
            </a:endParaRPr>
          </a:p>
        </p:txBody>
      </p:sp>
      <p:pic>
        <p:nvPicPr>
          <p:cNvPr id="3074" name="Picture 2" descr="Virginia Declaration of Rights">
            <a:extLst>
              <a:ext uri="{FF2B5EF4-FFF2-40B4-BE49-F238E27FC236}">
                <a16:creationId xmlns:a16="http://schemas.microsoft.com/office/drawing/2014/main" id="{6E023C9E-C946-4CB8-8F9F-0F4D98CBD86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8000"/>
                    </a14:imgEffect>
                    <a14:imgEffect>
                      <a14:saturation sat="33000"/>
                    </a14:imgEffect>
                    <a14:imgEffect>
                      <a14:brightnessContrast bright="-6000" contrast="56000"/>
                    </a14:imgEffect>
                  </a14:imgLayer>
                </a14:imgProps>
              </a:ext>
              <a:ext uri="{28A0092B-C50C-407E-A947-70E740481C1C}">
                <a14:useLocalDpi xmlns:a14="http://schemas.microsoft.com/office/drawing/2010/main" val="0"/>
              </a:ext>
            </a:extLst>
          </a:blip>
          <a:srcRect/>
          <a:stretch>
            <a:fillRect/>
          </a:stretch>
        </p:blipFill>
        <p:spPr bwMode="auto">
          <a:xfrm rot="21362285">
            <a:off x="347223" y="1119781"/>
            <a:ext cx="3522470" cy="4268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63379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2E8DBC-6471-43EC-9E55-126ACFEDFB60}"/>
              </a:ext>
            </a:extLst>
          </p:cNvPr>
          <p:cNvSpPr>
            <a:spLocks noGrp="1"/>
          </p:cNvSpPr>
          <p:nvPr>
            <p:ph type="title"/>
          </p:nvPr>
        </p:nvSpPr>
        <p:spPr>
          <a:xfrm>
            <a:off x="606972" y="386146"/>
            <a:ext cx="10515600" cy="1325563"/>
          </a:xfrm>
        </p:spPr>
        <p:txBody>
          <a:bodyPr/>
          <a:lstStyle/>
          <a:p>
            <a:r>
              <a:rPr lang="en-US" b="1" dirty="0">
                <a:effectLst>
                  <a:outerShdw blurRad="38100" dist="38100" dir="2700000" algn="tl">
                    <a:srgbClr val="000000">
                      <a:alpha val="43137"/>
                    </a:srgbClr>
                  </a:outerShdw>
                </a:effectLst>
                <a:latin typeface="High Tower Text" panose="02040502050506030303" pitchFamily="18" charset="0"/>
              </a:rPr>
              <a:t>The </a:t>
            </a:r>
            <a:r>
              <a:rPr lang="en-US" b="1" dirty="0">
                <a:solidFill>
                  <a:srgbClr val="C00000"/>
                </a:solidFill>
                <a:effectLst>
                  <a:outerShdw blurRad="38100" dist="38100" dir="2700000" algn="tl">
                    <a:srgbClr val="000000">
                      <a:alpha val="43137"/>
                    </a:srgbClr>
                  </a:outerShdw>
                </a:effectLst>
                <a:latin typeface="High Tower Text" panose="02040502050506030303" pitchFamily="18" charset="0"/>
              </a:rPr>
              <a:t>Integral Cure… </a:t>
            </a:r>
            <a:r>
              <a:rPr lang="en-US" sz="3200" b="1" i="1" dirty="0">
                <a:effectLst>
                  <a:outerShdw blurRad="38100" dist="38100" dir="2700000" algn="tl">
                    <a:srgbClr val="000000">
                      <a:alpha val="43137"/>
                    </a:srgbClr>
                  </a:outerShdw>
                </a:effectLst>
                <a:latin typeface="High Tower Text" panose="02040502050506030303" pitchFamily="18" charset="0"/>
              </a:rPr>
              <a:t>what “We The People” Means</a:t>
            </a:r>
            <a:endParaRPr lang="en-US" i="1" dirty="0"/>
          </a:p>
        </p:txBody>
      </p:sp>
      <p:sp>
        <p:nvSpPr>
          <p:cNvPr id="11" name="Content Placeholder 4">
            <a:extLst>
              <a:ext uri="{FF2B5EF4-FFF2-40B4-BE49-F238E27FC236}">
                <a16:creationId xmlns:a16="http://schemas.microsoft.com/office/drawing/2014/main" id="{6DD16BE1-8EC5-4C1F-9F47-CBC7FFB82EFE}"/>
              </a:ext>
            </a:extLst>
          </p:cNvPr>
          <p:cNvSpPr txBox="1">
            <a:spLocks/>
          </p:cNvSpPr>
          <p:nvPr/>
        </p:nvSpPr>
        <p:spPr>
          <a:xfrm>
            <a:off x="5559972" y="1450428"/>
            <a:ext cx="6274675" cy="4726535"/>
          </a:xfrm>
          <a:prstGeom prst="rect">
            <a:avLst/>
          </a:prstGeom>
        </p:spPr>
        <p:txBody>
          <a:bodyP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500" b="1" dirty="0">
                <a:effectLst>
                  <a:outerShdw blurRad="38100" dist="38100" dir="2700000" algn="tl">
                    <a:srgbClr val="000000">
                      <a:alpha val="43137"/>
                    </a:srgbClr>
                  </a:outerShdw>
                </a:effectLst>
                <a:latin typeface="High Tower Text" panose="02040502050506030303" pitchFamily="18" charset="0"/>
              </a:rPr>
              <a:t>Our Inalienable Condition</a:t>
            </a:r>
          </a:p>
          <a:p>
            <a:endParaRPr lang="en-US" dirty="0">
              <a:latin typeface="High Tower Text" panose="02040502050506030303" pitchFamily="18" charset="0"/>
            </a:endParaRPr>
          </a:p>
          <a:p>
            <a:pPr marL="0" indent="0">
              <a:buNone/>
            </a:pPr>
            <a:r>
              <a:rPr lang="en-US" b="1" dirty="0">
                <a:effectLst>
                  <a:outerShdw blurRad="38100" dist="38100" dir="2700000" algn="tl">
                    <a:srgbClr val="000000">
                      <a:alpha val="43137"/>
                    </a:srgbClr>
                  </a:outerShdw>
                </a:effectLst>
                <a:highlight>
                  <a:srgbClr val="FFFF00"/>
                </a:highlight>
                <a:latin typeface="High Tower Text" panose="02040502050506030303" pitchFamily="18" charset="0"/>
              </a:rPr>
              <a:t>By nature, provisioned for life, liberty and livelihood unrestricted from provisioning</a:t>
            </a:r>
          </a:p>
          <a:p>
            <a:pPr marL="0" indent="0">
              <a:buNone/>
            </a:pPr>
            <a:endParaRPr lang="en-US" b="1" dirty="0">
              <a:effectLst>
                <a:outerShdw blurRad="38100" dist="38100" dir="2700000" algn="tl">
                  <a:srgbClr val="000000">
                    <a:alpha val="43137"/>
                  </a:srgbClr>
                </a:outerShdw>
              </a:effectLst>
              <a:highlight>
                <a:srgbClr val="FFFF00"/>
              </a:highlight>
              <a:latin typeface="High Tower Text" panose="02040502050506030303" pitchFamily="18" charset="0"/>
            </a:endParaRPr>
          </a:p>
          <a:p>
            <a:pPr marL="0" indent="0">
              <a:buNone/>
            </a:pPr>
            <a:r>
              <a:rPr lang="en-US" b="1" dirty="0">
                <a:solidFill>
                  <a:schemeClr val="bg1"/>
                </a:solidFill>
                <a:effectLst>
                  <a:outerShdw blurRad="38100" dist="38100" dir="2700000" algn="tl">
                    <a:srgbClr val="000000">
                      <a:alpha val="43137"/>
                    </a:srgbClr>
                  </a:outerShdw>
                </a:effectLst>
                <a:highlight>
                  <a:srgbClr val="0000FF"/>
                </a:highlight>
                <a:latin typeface="High Tower Text" panose="02040502050506030303" pitchFamily="18" charset="0"/>
              </a:rPr>
              <a:t>At liberty to peacefully assemble, speak, disagree, express, believe, choose</a:t>
            </a:r>
          </a:p>
          <a:p>
            <a:pPr marL="0" indent="0">
              <a:buNone/>
            </a:pPr>
            <a:endParaRPr lang="en-US" b="1" dirty="0">
              <a:solidFill>
                <a:schemeClr val="bg1"/>
              </a:solidFill>
              <a:effectLst>
                <a:outerShdw blurRad="38100" dist="38100" dir="2700000" algn="tl">
                  <a:srgbClr val="000000">
                    <a:alpha val="43137"/>
                  </a:srgbClr>
                </a:outerShdw>
              </a:effectLst>
              <a:highlight>
                <a:srgbClr val="0000FF"/>
              </a:highlight>
              <a:latin typeface="High Tower Text" panose="02040502050506030303" pitchFamily="18" charset="0"/>
            </a:endParaRPr>
          </a:p>
          <a:p>
            <a:pPr marL="0" indent="0">
              <a:buNone/>
            </a:pPr>
            <a:r>
              <a:rPr lang="en-US" b="1" dirty="0">
                <a:solidFill>
                  <a:schemeClr val="bg1"/>
                </a:solidFill>
                <a:effectLst>
                  <a:outerShdw blurRad="38100" dist="38100" dir="2700000" algn="tl">
                    <a:srgbClr val="000000">
                      <a:alpha val="43137"/>
                    </a:srgbClr>
                  </a:outerShdw>
                </a:effectLst>
                <a:highlight>
                  <a:srgbClr val="800080"/>
                </a:highlight>
                <a:latin typeface="High Tower Text" panose="02040502050506030303" pitchFamily="18" charset="0"/>
              </a:rPr>
              <a:t>Freedom of Inquiry with assurance of veracity and provenance</a:t>
            </a:r>
          </a:p>
          <a:p>
            <a:pPr marL="0" indent="0">
              <a:buNone/>
            </a:pPr>
            <a:endParaRPr lang="en-US" b="1" dirty="0">
              <a:solidFill>
                <a:schemeClr val="bg1"/>
              </a:solidFill>
              <a:effectLst>
                <a:outerShdw blurRad="38100" dist="38100" dir="2700000" algn="tl">
                  <a:srgbClr val="000000">
                    <a:alpha val="43137"/>
                  </a:srgbClr>
                </a:outerShdw>
              </a:effectLst>
              <a:highlight>
                <a:srgbClr val="800080"/>
              </a:highlight>
              <a:latin typeface="High Tower Text" panose="02040502050506030303" pitchFamily="18" charset="0"/>
            </a:endParaRPr>
          </a:p>
          <a:p>
            <a:pPr marL="0" indent="0">
              <a:buNone/>
            </a:pPr>
            <a:r>
              <a:rPr lang="en-US" b="1" dirty="0">
                <a:solidFill>
                  <a:schemeClr val="bg1"/>
                </a:solidFill>
                <a:effectLst>
                  <a:outerShdw blurRad="38100" dist="38100" dir="2700000" algn="tl">
                    <a:srgbClr val="000000">
                      <a:alpha val="43137"/>
                    </a:srgbClr>
                  </a:outerShdw>
                </a:effectLst>
                <a:highlight>
                  <a:srgbClr val="008000"/>
                </a:highlight>
                <a:latin typeface="High Tower Text" panose="02040502050506030303" pitchFamily="18" charset="0"/>
              </a:rPr>
              <a:t>At liberty to exchange value and commerce with transparency</a:t>
            </a:r>
          </a:p>
          <a:p>
            <a:pPr marL="0" indent="0">
              <a:buNone/>
            </a:pPr>
            <a:endParaRPr lang="en-US" b="1" dirty="0">
              <a:solidFill>
                <a:schemeClr val="bg1"/>
              </a:solidFill>
              <a:effectLst>
                <a:outerShdw blurRad="38100" dist="38100" dir="2700000" algn="tl">
                  <a:srgbClr val="000000">
                    <a:alpha val="43137"/>
                  </a:srgbClr>
                </a:outerShdw>
              </a:effectLst>
              <a:highlight>
                <a:srgbClr val="008000"/>
              </a:highlight>
              <a:latin typeface="High Tower Text" panose="02040502050506030303" pitchFamily="18" charset="0"/>
            </a:endParaRPr>
          </a:p>
          <a:p>
            <a:pPr marL="0" indent="0">
              <a:buNone/>
            </a:pPr>
            <a:r>
              <a:rPr lang="en-US" b="1" dirty="0">
                <a:solidFill>
                  <a:schemeClr val="bg1"/>
                </a:solidFill>
                <a:effectLst>
                  <a:outerShdw blurRad="38100" dist="38100" dir="2700000" algn="tl">
                    <a:srgbClr val="000000">
                      <a:alpha val="43137"/>
                    </a:srgbClr>
                  </a:outerShdw>
                </a:effectLst>
                <a:highlight>
                  <a:srgbClr val="808080"/>
                </a:highlight>
                <a:latin typeface="High Tower Text" panose="02040502050506030303" pitchFamily="18" charset="0"/>
              </a:rPr>
              <a:t>Afforded access to all derivatives of public goods</a:t>
            </a:r>
          </a:p>
          <a:p>
            <a:pPr marL="0" indent="0">
              <a:buNone/>
            </a:pPr>
            <a:endParaRPr lang="en-US" b="1" dirty="0">
              <a:solidFill>
                <a:schemeClr val="bg1"/>
              </a:solidFill>
              <a:effectLst>
                <a:outerShdw blurRad="38100" dist="38100" dir="2700000" algn="tl">
                  <a:srgbClr val="000000">
                    <a:alpha val="43137"/>
                  </a:srgbClr>
                </a:outerShdw>
              </a:effectLst>
              <a:highlight>
                <a:srgbClr val="808080"/>
              </a:highlight>
              <a:latin typeface="High Tower Text" panose="02040502050506030303" pitchFamily="18" charset="0"/>
            </a:endParaRPr>
          </a:p>
          <a:p>
            <a:pPr marL="0" indent="0">
              <a:buNone/>
            </a:pPr>
            <a:r>
              <a:rPr lang="en-US" b="1" dirty="0">
                <a:solidFill>
                  <a:schemeClr val="bg1"/>
                </a:solidFill>
                <a:effectLst>
                  <a:outerShdw blurRad="38100" dist="38100" dir="2700000" algn="tl">
                    <a:srgbClr val="000000">
                      <a:alpha val="43137"/>
                    </a:srgbClr>
                  </a:outerShdw>
                </a:effectLst>
                <a:highlight>
                  <a:srgbClr val="FF0000"/>
                </a:highlight>
                <a:latin typeface="High Tower Text" panose="02040502050506030303" pitchFamily="18" charset="0"/>
              </a:rPr>
              <a:t>Organically undefiled from birth to death</a:t>
            </a:r>
          </a:p>
        </p:txBody>
      </p:sp>
      <p:pic>
        <p:nvPicPr>
          <p:cNvPr id="6" name="Picture 5">
            <a:extLst>
              <a:ext uri="{FF2B5EF4-FFF2-40B4-BE49-F238E27FC236}">
                <a16:creationId xmlns:a16="http://schemas.microsoft.com/office/drawing/2014/main" id="{5631D8B1-4D42-4691-9D54-2587867F510C}"/>
              </a:ext>
            </a:extLst>
          </p:cNvPr>
          <p:cNvPicPr>
            <a:picLocks noChangeAspect="1"/>
          </p:cNvPicPr>
          <p:nvPr/>
        </p:nvPicPr>
        <p:blipFill>
          <a:blip r:embed="rId2"/>
          <a:stretch>
            <a:fillRect/>
          </a:stretch>
        </p:blipFill>
        <p:spPr>
          <a:xfrm>
            <a:off x="249380" y="1564848"/>
            <a:ext cx="5122719" cy="4821383"/>
          </a:xfrm>
          <a:prstGeom prst="rect">
            <a:avLst/>
          </a:prstGeom>
        </p:spPr>
      </p:pic>
    </p:spTree>
    <p:extLst>
      <p:ext uri="{BB962C8B-B14F-4D97-AF65-F5344CB8AC3E}">
        <p14:creationId xmlns:p14="http://schemas.microsoft.com/office/powerpoint/2010/main" val="26095870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9CEFEC-E079-4BA9-9485-9FE6F669217D}"/>
              </a:ext>
            </a:extLst>
          </p:cNvPr>
          <p:cNvPicPr>
            <a:picLocks noChangeAspect="1"/>
          </p:cNvPicPr>
          <p:nvPr/>
        </p:nvPicPr>
        <p:blipFill>
          <a:blip r:embed="rId2"/>
          <a:stretch>
            <a:fillRect/>
          </a:stretch>
        </p:blipFill>
        <p:spPr>
          <a:xfrm>
            <a:off x="796414" y="243167"/>
            <a:ext cx="1466662" cy="2551991"/>
          </a:xfrm>
          <a:prstGeom prst="rect">
            <a:avLst/>
          </a:prstGeom>
          <a:effectLst>
            <a:outerShdw blurRad="76200" dist="12700" dir="8100000" sy="-23000" kx="800400" algn="br" rotWithShape="0">
              <a:prstClr val="black">
                <a:alpha val="20000"/>
              </a:prstClr>
            </a:outerShdw>
          </a:effectLst>
        </p:spPr>
      </p:pic>
      <p:pic>
        <p:nvPicPr>
          <p:cNvPr id="7" name="Picture 6">
            <a:extLst>
              <a:ext uri="{FF2B5EF4-FFF2-40B4-BE49-F238E27FC236}">
                <a16:creationId xmlns:a16="http://schemas.microsoft.com/office/drawing/2014/main" id="{0CEB968B-5FBC-4127-8927-F3138D2A7475}"/>
              </a:ext>
            </a:extLst>
          </p:cNvPr>
          <p:cNvPicPr>
            <a:picLocks noChangeAspect="1"/>
          </p:cNvPicPr>
          <p:nvPr/>
        </p:nvPicPr>
        <p:blipFill>
          <a:blip r:embed="rId3"/>
          <a:stretch>
            <a:fillRect/>
          </a:stretch>
        </p:blipFill>
        <p:spPr>
          <a:xfrm>
            <a:off x="1649286" y="1809040"/>
            <a:ext cx="1172572" cy="1507592"/>
          </a:xfrm>
          <a:prstGeom prst="rect">
            <a:avLst/>
          </a:prstGeom>
          <a:effectLst>
            <a:outerShdw blurRad="76200" dist="12700" dir="8100000" sy="-23000" kx="800400" algn="br" rotWithShape="0">
              <a:prstClr val="black">
                <a:alpha val="20000"/>
              </a:prstClr>
            </a:outerShdw>
          </a:effectLst>
        </p:spPr>
      </p:pic>
      <p:pic>
        <p:nvPicPr>
          <p:cNvPr id="9" name="Picture 8">
            <a:extLst>
              <a:ext uri="{FF2B5EF4-FFF2-40B4-BE49-F238E27FC236}">
                <a16:creationId xmlns:a16="http://schemas.microsoft.com/office/drawing/2014/main" id="{1A615B8C-4553-471B-B2E9-22F29F28F635}"/>
              </a:ext>
            </a:extLst>
          </p:cNvPr>
          <p:cNvPicPr>
            <a:picLocks noChangeAspect="1"/>
          </p:cNvPicPr>
          <p:nvPr/>
        </p:nvPicPr>
        <p:blipFill>
          <a:blip r:embed="rId4"/>
          <a:stretch>
            <a:fillRect/>
          </a:stretch>
        </p:blipFill>
        <p:spPr>
          <a:xfrm>
            <a:off x="334297" y="1721820"/>
            <a:ext cx="1070925" cy="1692927"/>
          </a:xfrm>
          <a:prstGeom prst="rect">
            <a:avLst/>
          </a:prstGeom>
          <a:effectLst>
            <a:outerShdw blurRad="76200" dist="12700" dir="8100000" sy="-23000" kx="800400" algn="br" rotWithShape="0">
              <a:prstClr val="black">
                <a:alpha val="20000"/>
              </a:prstClr>
            </a:outerShdw>
          </a:effectLst>
        </p:spPr>
      </p:pic>
      <p:sp>
        <p:nvSpPr>
          <p:cNvPr id="12" name="TextBox 11">
            <a:extLst>
              <a:ext uri="{FF2B5EF4-FFF2-40B4-BE49-F238E27FC236}">
                <a16:creationId xmlns:a16="http://schemas.microsoft.com/office/drawing/2014/main" id="{BCD699E8-EEF4-4052-9A4F-E6368D4E5726}"/>
              </a:ext>
            </a:extLst>
          </p:cNvPr>
          <p:cNvSpPr txBox="1"/>
          <p:nvPr/>
        </p:nvSpPr>
        <p:spPr>
          <a:xfrm>
            <a:off x="2790328" y="1155121"/>
            <a:ext cx="8780206" cy="4893647"/>
          </a:xfrm>
          <a:prstGeom prst="rect">
            <a:avLst/>
          </a:prstGeom>
          <a:noFill/>
        </p:spPr>
        <p:txBody>
          <a:bodyPr wrap="square">
            <a:spAutoFit/>
          </a:bodyPr>
          <a:lstStyle/>
          <a:p>
            <a:pPr marL="0" marR="0" algn="ctr">
              <a:spcBef>
                <a:spcPts val="0"/>
              </a:spcBef>
              <a:spcAft>
                <a:spcPts val="0"/>
              </a:spcAft>
            </a:pPr>
            <a:r>
              <a:rPr lang="en-US" sz="3200" b="1" i="1" dirty="0">
                <a:solidFill>
                  <a:schemeClr val="bg1"/>
                </a:solidFill>
                <a:effectLst>
                  <a:outerShdw blurRad="38100" dist="38100" dir="2700000" algn="tl">
                    <a:srgbClr val="000000">
                      <a:alpha val="43137"/>
                    </a:srgbClr>
                  </a:outerShdw>
                </a:effectLst>
                <a:latin typeface="High Tower Text" panose="02040502050506030303" pitchFamily="18" charset="0"/>
                <a:ea typeface="Calibri" panose="020F0502020204030204" pitchFamily="34" charset="0"/>
                <a:cs typeface="Times New Roman" panose="02020603050405020304" pitchFamily="18" charset="0"/>
              </a:rPr>
              <a:t>This MANDATORY INJECTION was planned in </a:t>
            </a:r>
            <a:r>
              <a:rPr lang="en-US" sz="3200" b="1" i="1" u="sng" dirty="0">
                <a:solidFill>
                  <a:schemeClr val="bg1"/>
                </a:solidFill>
                <a:effectLst>
                  <a:outerShdw blurRad="38100" dist="38100" dir="2700000" algn="tl">
                    <a:srgbClr val="000000">
                      <a:alpha val="43137"/>
                    </a:srgbClr>
                  </a:outerShdw>
                </a:effectLst>
                <a:latin typeface="High Tower Text" panose="02040502050506030303" pitchFamily="18" charset="0"/>
                <a:ea typeface="Calibri" panose="020F0502020204030204" pitchFamily="34" charset="0"/>
                <a:cs typeface="Times New Roman" panose="02020603050405020304" pitchFamily="18" charset="0"/>
              </a:rPr>
              <a:t>2015</a:t>
            </a:r>
            <a:r>
              <a:rPr lang="en-US" sz="3200" b="1" i="1" dirty="0">
                <a:solidFill>
                  <a:schemeClr val="bg1"/>
                </a:solidFill>
                <a:effectLst>
                  <a:outerShdw blurRad="38100" dist="38100" dir="2700000" algn="tl">
                    <a:srgbClr val="000000">
                      <a:alpha val="43137"/>
                    </a:srgbClr>
                  </a:outerShdw>
                </a:effectLst>
                <a:latin typeface="High Tower Text" panose="02040502050506030303" pitchFamily="18" charset="0"/>
                <a:ea typeface="Calibri" panose="020F0502020204030204" pitchFamily="34" charset="0"/>
                <a:cs typeface="Times New Roman" panose="02020603050405020304" pitchFamily="18" charset="0"/>
              </a:rPr>
              <a:t> by the COVID RICO CONSPIRATORS</a:t>
            </a:r>
          </a:p>
          <a:p>
            <a:pPr marL="0" marR="0">
              <a:spcBef>
                <a:spcPts val="0"/>
              </a:spcBef>
              <a:spcAft>
                <a:spcPts val="0"/>
              </a:spcAft>
            </a:pPr>
            <a:endParaRPr lang="en-US" sz="2400" i="1" dirty="0">
              <a:solidFill>
                <a:schemeClr val="bg1"/>
              </a:solidFill>
              <a:effectLst/>
              <a:latin typeface="High Tower Text" panose="02040502050506030303"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i="1" dirty="0">
                <a:solidFill>
                  <a:schemeClr val="bg1"/>
                </a:solidFill>
                <a:effectLst/>
                <a:latin typeface="High Tower Text" panose="02040502050506030303" pitchFamily="18" charset="0"/>
                <a:ea typeface="Calibri" panose="020F0502020204030204" pitchFamily="34" charset="0"/>
                <a:cs typeface="Times New Roman" panose="02020603050405020304" pitchFamily="18" charset="0"/>
              </a:rPr>
              <a:t>“…until an infectious disease crisis is very real, present, and at an emergency threshold, it is often largely ignored. To sustain the funding base beyond the crisis, he said, </a:t>
            </a:r>
            <a:r>
              <a:rPr lang="en-US" sz="2400" b="1" i="1" dirty="0">
                <a:solidFill>
                  <a:schemeClr val="bg1"/>
                </a:solidFill>
                <a:effectLst/>
                <a:latin typeface="High Tower Text" panose="02040502050506030303" pitchFamily="18" charset="0"/>
                <a:ea typeface="Calibri" panose="020F0502020204030204" pitchFamily="34" charset="0"/>
                <a:cs typeface="Times New Roman" panose="02020603050405020304" pitchFamily="18" charset="0"/>
              </a:rPr>
              <a:t>we need to increase public understanding of the need for MCMs </a:t>
            </a:r>
            <a:r>
              <a:rPr lang="en-US" sz="2400" i="1" dirty="0">
                <a:solidFill>
                  <a:schemeClr val="bg1"/>
                </a:solidFill>
                <a:effectLst/>
                <a:latin typeface="High Tower Text" panose="02040502050506030303" pitchFamily="18" charset="0"/>
                <a:ea typeface="Calibri" panose="020F0502020204030204" pitchFamily="34" charset="0"/>
                <a:cs typeface="Times New Roman" panose="02020603050405020304" pitchFamily="18" charset="0"/>
              </a:rPr>
              <a:t>such as a pan-influenza or </a:t>
            </a:r>
            <a:r>
              <a:rPr lang="en-US" sz="2400" b="1" i="1" dirty="0">
                <a:solidFill>
                  <a:schemeClr val="bg1"/>
                </a:solidFill>
                <a:effectLst/>
                <a:latin typeface="High Tower Text" panose="02040502050506030303" pitchFamily="18" charset="0"/>
                <a:ea typeface="Calibri" panose="020F0502020204030204" pitchFamily="34" charset="0"/>
                <a:cs typeface="Times New Roman" panose="02020603050405020304" pitchFamily="18" charset="0"/>
              </a:rPr>
              <a:t>pan-coronavirus vaccine</a:t>
            </a:r>
            <a:r>
              <a:rPr lang="en-US" sz="2400" i="1" dirty="0">
                <a:solidFill>
                  <a:schemeClr val="bg1"/>
                </a:solidFill>
                <a:effectLst/>
                <a:latin typeface="High Tower Text" panose="02040502050506030303" pitchFamily="18" charset="0"/>
                <a:ea typeface="Calibri" panose="020F0502020204030204" pitchFamily="34" charset="0"/>
                <a:cs typeface="Times New Roman" panose="02020603050405020304" pitchFamily="18" charset="0"/>
              </a:rPr>
              <a:t>. </a:t>
            </a:r>
            <a:r>
              <a:rPr lang="en-US" sz="2400" b="1" i="1" u="sng" dirty="0">
                <a:solidFill>
                  <a:schemeClr val="bg1"/>
                </a:solidFill>
                <a:effectLst>
                  <a:outerShdw blurRad="38100" dist="38100" dir="2700000" algn="tl">
                    <a:srgbClr val="000000">
                      <a:alpha val="43137"/>
                    </a:srgbClr>
                  </a:outerShdw>
                </a:effectLst>
                <a:latin typeface="High Tower Text" panose="02040502050506030303" pitchFamily="18" charset="0"/>
                <a:ea typeface="Calibri" panose="020F0502020204030204" pitchFamily="34" charset="0"/>
                <a:cs typeface="Times New Roman" panose="02020603050405020304" pitchFamily="18" charset="0"/>
              </a:rPr>
              <a:t>A key driver is the media, and the economics follow the hype</a:t>
            </a:r>
            <a:r>
              <a:rPr lang="en-US" sz="2400" i="1" dirty="0">
                <a:solidFill>
                  <a:schemeClr val="bg1"/>
                </a:solidFill>
                <a:effectLst/>
                <a:latin typeface="High Tower Text" panose="02040502050506030303" pitchFamily="18" charset="0"/>
                <a:ea typeface="Calibri" panose="020F0502020204030204" pitchFamily="34" charset="0"/>
                <a:cs typeface="Times New Roman" panose="02020603050405020304" pitchFamily="18" charset="0"/>
              </a:rPr>
              <a:t>. </a:t>
            </a:r>
            <a:r>
              <a:rPr lang="en-US" sz="2400" b="1" i="1" u="sng" dirty="0">
                <a:solidFill>
                  <a:schemeClr val="bg1"/>
                </a:solidFill>
                <a:effectLst>
                  <a:outerShdw blurRad="38100" dist="38100" dir="2700000" algn="tl">
                    <a:srgbClr val="000000">
                      <a:alpha val="43137"/>
                    </a:srgbClr>
                  </a:outerShdw>
                </a:effectLst>
                <a:latin typeface="High Tower Text" panose="02040502050506030303" pitchFamily="18" charset="0"/>
                <a:ea typeface="Calibri" panose="020F0502020204030204" pitchFamily="34" charset="0"/>
                <a:cs typeface="Times New Roman" panose="02020603050405020304" pitchFamily="18" charset="0"/>
              </a:rPr>
              <a:t>We need to use that hype to our advantage</a:t>
            </a:r>
            <a:r>
              <a:rPr lang="en-US" sz="2400" dirty="0">
                <a:solidFill>
                  <a:schemeClr val="bg1"/>
                </a:solidFill>
                <a:effectLst>
                  <a:outerShdw blurRad="38100" dist="38100" dir="2700000" algn="tl">
                    <a:srgbClr val="000000">
                      <a:alpha val="43137"/>
                    </a:srgbClr>
                  </a:outerShdw>
                </a:effectLst>
                <a:latin typeface="High Tower Text" panose="02040502050506030303" pitchFamily="18" charset="0"/>
                <a:ea typeface="Calibri" panose="020F0502020204030204" pitchFamily="34" charset="0"/>
                <a:cs typeface="Times New Roman" panose="02020603050405020304" pitchFamily="18" charset="0"/>
              </a:rPr>
              <a:t> </a:t>
            </a:r>
            <a:r>
              <a:rPr lang="en-US" sz="2400" i="1" dirty="0">
                <a:solidFill>
                  <a:schemeClr val="bg1"/>
                </a:solidFill>
                <a:effectLst/>
                <a:latin typeface="High Tower Text" panose="02040502050506030303" pitchFamily="18" charset="0"/>
                <a:ea typeface="Calibri" panose="020F0502020204030204" pitchFamily="34" charset="0"/>
                <a:cs typeface="Times New Roman" panose="02020603050405020304" pitchFamily="18" charset="0"/>
              </a:rPr>
              <a:t>to get to the real issues. Investors will respond if they see profit at the end of process, Daszak stated</a:t>
            </a:r>
            <a:r>
              <a:rPr lang="en-US" sz="2400" dirty="0">
                <a:solidFill>
                  <a:schemeClr val="bg1"/>
                </a:solidFill>
                <a:effectLst/>
                <a:latin typeface="High Tower Text" panose="02040502050506030303" pitchFamily="18" charset="0"/>
                <a:ea typeface="Calibri" panose="020F0502020204030204" pitchFamily="34" charset="0"/>
                <a:cs typeface="Times New Roman" panose="02020603050405020304" pitchFamily="18" charset="0"/>
              </a:rPr>
              <a:t>.”</a:t>
            </a:r>
            <a:endParaRPr lang="en-US" sz="2400" dirty="0">
              <a:solidFill>
                <a:schemeClr val="bg1"/>
              </a:solidFill>
              <a:latin typeface="High Tower Text" panose="02040502050506030303" pitchFamily="18" charset="0"/>
              <a:ea typeface="Calibri" panose="020F0502020204030204" pitchFamily="34" charset="0"/>
              <a:cs typeface="Times New Roman" panose="02020603050405020304" pitchFamily="18" charset="0"/>
            </a:endParaRPr>
          </a:p>
          <a:p>
            <a:pPr marL="0" marR="0">
              <a:spcBef>
                <a:spcPts val="0"/>
              </a:spcBef>
              <a:spcAft>
                <a:spcPts val="0"/>
              </a:spcAft>
            </a:pPr>
            <a:endParaRPr lang="en-US" sz="2400" dirty="0">
              <a:solidFill>
                <a:schemeClr val="bg1"/>
              </a:solidFill>
              <a:effectLst/>
              <a:latin typeface="High Tower Text" panose="02040502050506030303"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US" sz="1600" dirty="0">
                <a:solidFill>
                  <a:schemeClr val="bg1"/>
                </a:solidFill>
                <a:effectLst/>
                <a:latin typeface="High Tower Text" panose="02040502050506030303" pitchFamily="18" charset="0"/>
                <a:ea typeface="Calibri" panose="020F0502020204030204" pitchFamily="34" charset="0"/>
              </a:rPr>
              <a:t>2016 Feb 12. 6, </a:t>
            </a:r>
            <a:r>
              <a:rPr lang="en-US" sz="1600" b="1" i="1" dirty="0">
                <a:solidFill>
                  <a:schemeClr val="bg1"/>
                </a:solidFill>
                <a:effectLst/>
                <a:latin typeface="High Tower Text" panose="02040502050506030303" pitchFamily="18" charset="0"/>
                <a:ea typeface="Calibri" panose="020F0502020204030204" pitchFamily="34" charset="0"/>
              </a:rPr>
              <a:t>Developing MCMs for Coronaviruses</a:t>
            </a:r>
            <a:r>
              <a:rPr lang="en-US" sz="1600" dirty="0">
                <a:solidFill>
                  <a:schemeClr val="bg1"/>
                </a:solidFill>
                <a:effectLst/>
                <a:latin typeface="High Tower Text" panose="02040502050506030303" pitchFamily="18" charset="0"/>
                <a:ea typeface="Calibri" panose="020F0502020204030204" pitchFamily="34" charset="0"/>
              </a:rPr>
              <a:t>. Available from: https://www.ncbi.nlm.nih.gov/books/NBK349040/</a:t>
            </a:r>
            <a:endParaRPr lang="en-US" sz="2000" dirty="0">
              <a:solidFill>
                <a:schemeClr val="bg1"/>
              </a:solidFill>
              <a:effectLst/>
              <a:latin typeface="High Tower Text" panose="020405020505060303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943999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May be an image of 2 people and people standing">
            <a:extLst>
              <a:ext uri="{FF2B5EF4-FFF2-40B4-BE49-F238E27FC236}">
                <a16:creationId xmlns:a16="http://schemas.microsoft.com/office/drawing/2014/main" id="{AF4A7DDC-E45A-4C4B-A901-B3C5306EFD6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42000"/>
                    </a14:imgEffect>
                    <a14:imgEffect>
                      <a14:colorTemperature colorTemp="6087"/>
                    </a14:imgEffect>
                    <a14:imgEffect>
                      <a14:saturation sat="93000"/>
                    </a14:imgEffect>
                    <a14:imgEffect>
                      <a14:brightnessContrast bright="-31000" contrast="37000"/>
                    </a14:imgEffect>
                  </a14:imgLayer>
                </a14:imgProps>
              </a:ext>
              <a:ext uri="{28A0092B-C50C-407E-A947-70E740481C1C}">
                <a14:useLocalDpi xmlns:a14="http://schemas.microsoft.com/office/drawing/2010/main" val="0"/>
              </a:ext>
            </a:extLst>
          </a:blip>
          <a:srcRect/>
          <a:stretch>
            <a:fillRect/>
          </a:stretch>
        </p:blipFill>
        <p:spPr bwMode="auto">
          <a:xfrm>
            <a:off x="1685727" y="2304229"/>
            <a:ext cx="9844122" cy="336084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06BDD47-F8A1-4785-993F-C0BFA3F4CB8E}"/>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latin typeface="High Tower Text" panose="02040502050506030303" pitchFamily="18" charset="0"/>
              </a:rPr>
              <a:t>The </a:t>
            </a:r>
            <a:r>
              <a:rPr lang="en-US" b="1" dirty="0">
                <a:solidFill>
                  <a:srgbClr val="C00000"/>
                </a:solidFill>
                <a:effectLst>
                  <a:outerShdw blurRad="38100" dist="38100" dir="2700000" algn="tl">
                    <a:srgbClr val="000000">
                      <a:alpha val="43137"/>
                    </a:srgbClr>
                  </a:outerShdw>
                </a:effectLst>
                <a:latin typeface="High Tower Text" panose="02040502050506030303" pitchFamily="18" charset="0"/>
              </a:rPr>
              <a:t>Continental Conventions </a:t>
            </a:r>
            <a:r>
              <a:rPr lang="en-US" b="1" dirty="0">
                <a:effectLst>
                  <a:outerShdw blurRad="38100" dist="38100" dir="2700000" algn="tl">
                    <a:srgbClr val="000000">
                      <a:alpha val="43137"/>
                    </a:srgbClr>
                  </a:outerShdw>
                </a:effectLst>
                <a:latin typeface="High Tower Text" panose="02040502050506030303" pitchFamily="18" charset="0"/>
              </a:rPr>
              <a:t>Begin…</a:t>
            </a:r>
            <a:endParaRPr lang="en-US" dirty="0"/>
          </a:p>
        </p:txBody>
      </p:sp>
      <p:pic>
        <p:nvPicPr>
          <p:cNvPr id="1026" name="Picture 2" descr="Open Photo">
            <a:extLst>
              <a:ext uri="{FF2B5EF4-FFF2-40B4-BE49-F238E27FC236}">
                <a16:creationId xmlns:a16="http://schemas.microsoft.com/office/drawing/2014/main" id="{7A36778F-2CE0-4B82-B5CD-A7970651B6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401359">
            <a:off x="462783" y="1757973"/>
            <a:ext cx="2984609" cy="221161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1028" name="Picture 4" descr="Open Photo">
            <a:extLst>
              <a:ext uri="{FF2B5EF4-FFF2-40B4-BE49-F238E27FC236}">
                <a16:creationId xmlns:a16="http://schemas.microsoft.com/office/drawing/2014/main" id="{B340006D-E87E-4864-9DA9-E77D59B652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19652">
            <a:off x="3452647" y="3948500"/>
            <a:ext cx="1911130" cy="268752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55AA68F-B8AE-4485-92BA-059EB0B76D48}"/>
              </a:ext>
            </a:extLst>
          </p:cNvPr>
          <p:cNvSpPr txBox="1"/>
          <p:nvPr/>
        </p:nvSpPr>
        <p:spPr>
          <a:xfrm>
            <a:off x="5465379" y="6051358"/>
            <a:ext cx="6096000" cy="307777"/>
          </a:xfrm>
          <a:prstGeom prst="rect">
            <a:avLst/>
          </a:prstGeom>
          <a:noFill/>
        </p:spPr>
        <p:txBody>
          <a:bodyPr wrap="square">
            <a:spAutoFit/>
          </a:bodyPr>
          <a:lstStyle/>
          <a:p>
            <a:r>
              <a:rPr lang="en-US" sz="1400" dirty="0"/>
              <a:t>https://www.covidcon21.com/index.php/declaration-of-universal-independence/</a:t>
            </a:r>
          </a:p>
        </p:txBody>
      </p:sp>
    </p:spTree>
    <p:extLst>
      <p:ext uri="{BB962C8B-B14F-4D97-AF65-F5344CB8AC3E}">
        <p14:creationId xmlns:p14="http://schemas.microsoft.com/office/powerpoint/2010/main" val="4254078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A9E5680-62C0-4E53-A6A1-3E4E0004BFE3}"/>
              </a:ext>
            </a:extLst>
          </p:cNvPr>
          <p:cNvSpPr txBox="1"/>
          <p:nvPr/>
        </p:nvSpPr>
        <p:spPr>
          <a:xfrm>
            <a:off x="2549562" y="1387364"/>
            <a:ext cx="9166751" cy="4801314"/>
          </a:xfrm>
          <a:prstGeom prst="rect">
            <a:avLst/>
          </a:prstGeom>
          <a:noFill/>
          <a:effectLst>
            <a:outerShdw blurRad="304800" dist="50800" dir="5400000" sx="109000" sy="109000" algn="ctr" rotWithShape="0">
              <a:srgbClr val="C00000"/>
            </a:outerShdw>
          </a:effectLst>
        </p:spPr>
        <p:txBody>
          <a:bodyPr wrap="square">
            <a:spAutoFit/>
          </a:bodyPr>
          <a:lstStyle/>
          <a:p>
            <a:r>
              <a:rPr lang="en-US" sz="2000" dirty="0">
                <a:solidFill>
                  <a:schemeClr val="bg1"/>
                </a:solidFill>
                <a:effectLst>
                  <a:outerShdw blurRad="38100" dist="38100" dir="2700000" algn="tl">
                    <a:srgbClr val="000000">
                      <a:alpha val="43137"/>
                    </a:srgbClr>
                  </a:outerShdw>
                </a:effectLst>
              </a:rPr>
              <a:t>In recognition of these limitations, the President signed the Executive Order on Modernizing Influenza Vaccines in the United States to Promote National Security and Public Health on </a:t>
            </a:r>
            <a:r>
              <a:rPr lang="en-US" sz="2000" dirty="0">
                <a:solidFill>
                  <a:srgbClr val="FF0000"/>
                </a:solidFill>
                <a:effectLst>
                  <a:outerShdw blurRad="38100" dist="38100" dir="2700000" algn="tl">
                    <a:srgbClr val="000000">
                      <a:alpha val="43137"/>
                    </a:srgbClr>
                  </a:outerShdw>
                </a:effectLst>
              </a:rPr>
              <a:t>September 19, 2019</a:t>
            </a:r>
            <a:r>
              <a:rPr lang="en-US" sz="2000" dirty="0">
                <a:solidFill>
                  <a:schemeClr val="bg1"/>
                </a:solidFill>
                <a:effectLst>
                  <a:outerShdw blurRad="38100" dist="38100" dir="2700000" algn="tl">
                    <a:srgbClr val="000000">
                      <a:alpha val="43137"/>
                    </a:srgbClr>
                  </a:outerShdw>
                </a:effectLst>
              </a:rPr>
              <a:t>. Broadly, the Executive Order directs BARDA, CDC, NIH, and FDA to accelerate the adoption of improved influenza vaccine technologies. In alignment with the goals of the Executive Order, NIAID is conducting and supporting research to develop state-of-the-art vaccine platform technologies that could be used to develop universal influenza vaccines as well as to improve the speed and agility of the influenza vaccine manufacturing process. </a:t>
            </a:r>
            <a:r>
              <a:rPr lang="en-US" sz="2000" b="1" u="sng" dirty="0">
                <a:solidFill>
                  <a:srgbClr val="FF0000"/>
                </a:solidFill>
                <a:effectLst>
                  <a:outerShdw blurRad="38100" dist="38100" dir="2700000" algn="tl">
                    <a:srgbClr val="000000">
                      <a:alpha val="43137"/>
                    </a:srgbClr>
                  </a:outerShdw>
                </a:effectLst>
              </a:rPr>
              <a:t>These platform technologies include DNA, messenger RNA (mRNA), virus-like 5 particles, vector-based, and self-assembling nanoparticle vaccines. </a:t>
            </a:r>
            <a:r>
              <a:rPr lang="en-US" sz="2000" dirty="0">
                <a:solidFill>
                  <a:schemeClr val="bg1"/>
                </a:solidFill>
                <a:effectLst>
                  <a:outerShdw blurRad="38100" dist="38100" dir="2700000" algn="tl">
                    <a:srgbClr val="000000">
                      <a:alpha val="43137"/>
                    </a:srgbClr>
                  </a:outerShdw>
                </a:effectLst>
              </a:rPr>
              <a:t>For example, NIAID supported scientists are investigating an mRNA vaccine candidate that would allow for a more rapid and flexible response to both seasonal and pandemic influenza than do existing vaccine production strategies. </a:t>
            </a:r>
          </a:p>
          <a:p>
            <a:endParaRPr lang="en-US" sz="1600" dirty="0">
              <a:solidFill>
                <a:schemeClr val="bg1"/>
              </a:solidFill>
              <a:effectLst>
                <a:outerShdw blurRad="38100" dist="38100" dir="2700000" algn="tl">
                  <a:srgbClr val="000000">
                    <a:alpha val="43137"/>
                  </a:srgbClr>
                </a:outerShdw>
              </a:effectLst>
            </a:endParaRPr>
          </a:p>
          <a:p>
            <a:r>
              <a:rPr lang="en-US" sz="1200" dirty="0">
                <a:solidFill>
                  <a:schemeClr val="bg1"/>
                </a:solidFill>
                <a:effectLst>
                  <a:outerShdw blurRad="38100" dist="38100" dir="2700000" algn="tl">
                    <a:srgbClr val="000000">
                      <a:alpha val="43137"/>
                    </a:srgbClr>
                  </a:outerShdw>
                </a:effectLst>
              </a:rPr>
              <a:t>https://energycommerce.house.gov/sites/democrats.energycommerce.house.gov/files/documents/Testimony%20-%20Fauci%20%28NIH%29%2012.04.2019.pdf</a:t>
            </a:r>
          </a:p>
        </p:txBody>
      </p:sp>
      <p:pic>
        <p:nvPicPr>
          <p:cNvPr id="4" name="Picture 3">
            <a:extLst>
              <a:ext uri="{FF2B5EF4-FFF2-40B4-BE49-F238E27FC236}">
                <a16:creationId xmlns:a16="http://schemas.microsoft.com/office/drawing/2014/main" id="{DE6F9238-ECD1-485F-A457-7B173631A92D}"/>
              </a:ext>
            </a:extLst>
          </p:cNvPr>
          <p:cNvPicPr>
            <a:picLocks noChangeAspect="1"/>
          </p:cNvPicPr>
          <p:nvPr/>
        </p:nvPicPr>
        <p:blipFill>
          <a:blip r:embed="rId2"/>
          <a:stretch>
            <a:fillRect/>
          </a:stretch>
        </p:blipFill>
        <p:spPr>
          <a:xfrm rot="398075">
            <a:off x="10317135" y="5429741"/>
            <a:ext cx="1629001" cy="100882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9218" name="Picture 2" descr="Axel van Trotsenburg Twitterissä: &quot;Today, there is an increasing risk of  widespread epidemics, and the world remains unprepared. We must invest in  stronger institutions + health systems to promote resilience, economic  stability">
            <a:extLst>
              <a:ext uri="{FF2B5EF4-FFF2-40B4-BE49-F238E27FC236}">
                <a16:creationId xmlns:a16="http://schemas.microsoft.com/office/drawing/2014/main" id="{5D693955-10EC-46AA-A05F-3AB1E39D1A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776" y="1525513"/>
            <a:ext cx="2268350" cy="226835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91946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04A13D8-F5CC-40DB-A7AA-BC5132205CA9}"/>
              </a:ext>
            </a:extLst>
          </p:cNvPr>
          <p:cNvPicPr>
            <a:picLocks noChangeAspect="1"/>
          </p:cNvPicPr>
          <p:nvPr/>
        </p:nvPicPr>
        <p:blipFill>
          <a:blip r:embed="rId2"/>
          <a:stretch>
            <a:fillRect/>
          </a:stretch>
        </p:blipFill>
        <p:spPr>
          <a:xfrm>
            <a:off x="2167981" y="4670837"/>
            <a:ext cx="1927502" cy="203544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8" name="Picture 17">
            <a:extLst>
              <a:ext uri="{FF2B5EF4-FFF2-40B4-BE49-F238E27FC236}">
                <a16:creationId xmlns:a16="http://schemas.microsoft.com/office/drawing/2014/main" id="{6331E167-9B1D-4CD6-9451-2A3E7009F10A}"/>
              </a:ext>
            </a:extLst>
          </p:cNvPr>
          <p:cNvPicPr>
            <a:picLocks noChangeAspect="1"/>
          </p:cNvPicPr>
          <p:nvPr/>
        </p:nvPicPr>
        <p:blipFill>
          <a:blip r:embed="rId3"/>
          <a:stretch>
            <a:fillRect/>
          </a:stretch>
        </p:blipFill>
        <p:spPr>
          <a:xfrm>
            <a:off x="6056670" y="2089027"/>
            <a:ext cx="3680481" cy="200386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026" name="Picture 2" descr="Sequoia Pharmaceuticals Logo">
            <a:extLst>
              <a:ext uri="{FF2B5EF4-FFF2-40B4-BE49-F238E27FC236}">
                <a16:creationId xmlns:a16="http://schemas.microsoft.com/office/drawing/2014/main" id="{706E63F9-20B4-4741-8F47-98976A4592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1360" y="2128780"/>
            <a:ext cx="1619250" cy="16192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C3EFBAA-9AA6-43E0-9AD3-DFFC4B9B6E1F}"/>
              </a:ext>
            </a:extLst>
          </p:cNvPr>
          <p:cNvSpPr>
            <a:spLocks noGrp="1"/>
          </p:cNvSpPr>
          <p:nvPr>
            <p:ph type="title"/>
          </p:nvPr>
        </p:nvSpPr>
        <p:spPr>
          <a:xfrm>
            <a:off x="680884" y="345461"/>
            <a:ext cx="10515600" cy="1325563"/>
          </a:xfrm>
        </p:spPr>
        <p:txBody>
          <a:bodyPr/>
          <a:lstStyle/>
          <a:p>
            <a:r>
              <a:rPr lang="en-US" b="1" dirty="0">
                <a:effectLst>
                  <a:outerShdw blurRad="38100" dist="38100" dir="2700000" algn="tl">
                    <a:srgbClr val="000000">
                      <a:alpha val="43137"/>
                    </a:srgbClr>
                  </a:outerShdw>
                </a:effectLst>
                <a:latin typeface="High Tower Text" panose="02040502050506030303" pitchFamily="18" charset="0"/>
              </a:rPr>
              <a:t>The </a:t>
            </a:r>
            <a:r>
              <a:rPr lang="en-US" b="1" dirty="0">
                <a:solidFill>
                  <a:srgbClr val="C00000"/>
                </a:solidFill>
                <a:effectLst>
                  <a:outerShdw blurRad="38100" dist="38100" dir="2700000" algn="tl">
                    <a:srgbClr val="000000">
                      <a:alpha val="43137"/>
                    </a:srgbClr>
                  </a:outerShdw>
                </a:effectLst>
                <a:latin typeface="High Tower Text" panose="02040502050506030303" pitchFamily="18" charset="0"/>
              </a:rPr>
              <a:t>COVID</a:t>
            </a:r>
            <a:r>
              <a:rPr lang="en-US" b="1" dirty="0">
                <a:effectLst>
                  <a:outerShdw blurRad="38100" dist="38100" dir="2700000" algn="tl">
                    <a:srgbClr val="000000">
                      <a:alpha val="43137"/>
                    </a:srgbClr>
                  </a:outerShdw>
                </a:effectLst>
                <a:latin typeface="High Tower Text" panose="02040502050506030303" pitchFamily="18" charset="0"/>
              </a:rPr>
              <a:t> World at VAX</a:t>
            </a:r>
            <a:endParaRPr lang="en-US" dirty="0"/>
          </a:p>
        </p:txBody>
      </p:sp>
      <p:pic>
        <p:nvPicPr>
          <p:cNvPr id="5" name="Picture 4">
            <a:extLst>
              <a:ext uri="{FF2B5EF4-FFF2-40B4-BE49-F238E27FC236}">
                <a16:creationId xmlns:a16="http://schemas.microsoft.com/office/drawing/2014/main" id="{D9CF8A2F-F593-4CD2-B6F0-0C14EC5F7788}"/>
              </a:ext>
            </a:extLst>
          </p:cNvPr>
          <p:cNvPicPr>
            <a:picLocks noChangeAspect="1"/>
          </p:cNvPicPr>
          <p:nvPr/>
        </p:nvPicPr>
        <p:blipFill>
          <a:blip r:embed="rId5"/>
          <a:stretch>
            <a:fillRect/>
          </a:stretch>
        </p:blipFill>
        <p:spPr>
          <a:xfrm>
            <a:off x="6289540" y="4576068"/>
            <a:ext cx="1415579" cy="187389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6" name="Picture 2" descr="Axel van Trotsenburg Twitterissä: &quot;Today, there is an increasing risk of  widespread epidemics, and the world remains unprepared. We must invest in  stronger institutions + health systems to promote resilience, economic  stability">
            <a:extLst>
              <a:ext uri="{FF2B5EF4-FFF2-40B4-BE49-F238E27FC236}">
                <a16:creationId xmlns:a16="http://schemas.microsoft.com/office/drawing/2014/main" id="{75EEB449-5EBD-4372-BD0E-EE0E45C5C8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86890" y="1956436"/>
            <a:ext cx="1839140" cy="220566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9691F5A9-3D02-4B01-AE90-182611D0A5F4}"/>
              </a:ext>
            </a:extLst>
          </p:cNvPr>
          <p:cNvPicPr>
            <a:picLocks noChangeAspect="1"/>
          </p:cNvPicPr>
          <p:nvPr/>
        </p:nvPicPr>
        <p:blipFill>
          <a:blip r:embed="rId7"/>
          <a:stretch>
            <a:fillRect/>
          </a:stretch>
        </p:blipFill>
        <p:spPr>
          <a:xfrm>
            <a:off x="3947143" y="3367258"/>
            <a:ext cx="2580319" cy="151365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0" name="Picture 9">
            <a:extLst>
              <a:ext uri="{FF2B5EF4-FFF2-40B4-BE49-F238E27FC236}">
                <a16:creationId xmlns:a16="http://schemas.microsoft.com/office/drawing/2014/main" id="{B201D75C-82D2-41CD-8790-FE4AB3868D2E}"/>
              </a:ext>
            </a:extLst>
          </p:cNvPr>
          <p:cNvPicPr>
            <a:picLocks noChangeAspect="1"/>
          </p:cNvPicPr>
          <p:nvPr/>
        </p:nvPicPr>
        <p:blipFill>
          <a:blip r:embed="rId8"/>
          <a:stretch>
            <a:fillRect/>
          </a:stretch>
        </p:blipFill>
        <p:spPr>
          <a:xfrm>
            <a:off x="1979458" y="1650803"/>
            <a:ext cx="1718910" cy="225972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4" name="Picture 13">
            <a:extLst>
              <a:ext uri="{FF2B5EF4-FFF2-40B4-BE49-F238E27FC236}">
                <a16:creationId xmlns:a16="http://schemas.microsoft.com/office/drawing/2014/main" id="{C3B2E972-F41E-42E7-A448-E18CCD2A0500}"/>
              </a:ext>
            </a:extLst>
          </p:cNvPr>
          <p:cNvPicPr>
            <a:picLocks noChangeAspect="1"/>
          </p:cNvPicPr>
          <p:nvPr/>
        </p:nvPicPr>
        <p:blipFill>
          <a:blip r:embed="rId9"/>
          <a:stretch>
            <a:fillRect/>
          </a:stretch>
        </p:blipFill>
        <p:spPr>
          <a:xfrm>
            <a:off x="7761587" y="4601108"/>
            <a:ext cx="2403023" cy="181935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6" name="Picture 15">
            <a:extLst>
              <a:ext uri="{FF2B5EF4-FFF2-40B4-BE49-F238E27FC236}">
                <a16:creationId xmlns:a16="http://schemas.microsoft.com/office/drawing/2014/main" id="{69BE72AB-C3B6-4061-BED5-551D2F81AC85}"/>
              </a:ext>
            </a:extLst>
          </p:cNvPr>
          <p:cNvPicPr>
            <a:picLocks noChangeAspect="1"/>
          </p:cNvPicPr>
          <p:nvPr/>
        </p:nvPicPr>
        <p:blipFill>
          <a:blip r:embed="rId10"/>
          <a:stretch>
            <a:fillRect/>
          </a:stretch>
        </p:blipFill>
        <p:spPr>
          <a:xfrm>
            <a:off x="10745481" y="4323820"/>
            <a:ext cx="1332398" cy="221768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0" name="Picture 19">
            <a:extLst>
              <a:ext uri="{FF2B5EF4-FFF2-40B4-BE49-F238E27FC236}">
                <a16:creationId xmlns:a16="http://schemas.microsoft.com/office/drawing/2014/main" id="{F026C192-C2A4-43AC-A35A-9855161D92A2}"/>
              </a:ext>
            </a:extLst>
          </p:cNvPr>
          <p:cNvPicPr>
            <a:picLocks noChangeAspect="1"/>
          </p:cNvPicPr>
          <p:nvPr/>
        </p:nvPicPr>
        <p:blipFill>
          <a:blip r:embed="rId11"/>
          <a:stretch>
            <a:fillRect/>
          </a:stretch>
        </p:blipFill>
        <p:spPr>
          <a:xfrm>
            <a:off x="147400" y="3965158"/>
            <a:ext cx="2112991" cy="152124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028" name="Picture 4" descr="Pfizer | Logopedia | Fandom">
            <a:extLst>
              <a:ext uri="{FF2B5EF4-FFF2-40B4-BE49-F238E27FC236}">
                <a16:creationId xmlns:a16="http://schemas.microsoft.com/office/drawing/2014/main" id="{BE4D597A-F9A9-4B3D-8EC5-A361DA6D001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5471" y="2831231"/>
            <a:ext cx="1479140" cy="87634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avi, the Vaccine Alliance">
            <a:extLst>
              <a:ext uri="{FF2B5EF4-FFF2-40B4-BE49-F238E27FC236}">
                <a16:creationId xmlns:a16="http://schemas.microsoft.com/office/drawing/2014/main" id="{D7B7A468-B335-4153-A704-3324AEF6424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74996" y="5102942"/>
            <a:ext cx="1784089" cy="1528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92092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8" descr="Gavi, the Vaccine Alliance">
            <a:extLst>
              <a:ext uri="{FF2B5EF4-FFF2-40B4-BE49-F238E27FC236}">
                <a16:creationId xmlns:a16="http://schemas.microsoft.com/office/drawing/2014/main" id="{87066AB4-4003-4585-ABEE-43B25B676D89}"/>
              </a:ext>
            </a:extLst>
          </p:cNvPr>
          <p:cNvPicPr>
            <a:picLocks noChangeAspect="1" noChangeArrowheads="1"/>
          </p:cNvPicPr>
          <p:nvPr/>
        </p:nvPicPr>
        <p:blipFill>
          <a:blip r:embed="rId2">
            <a:alphaModFix amt="28000"/>
            <a:extLst>
              <a:ext uri="{28A0092B-C50C-407E-A947-70E740481C1C}">
                <a14:useLocalDpi xmlns:a14="http://schemas.microsoft.com/office/drawing/2010/main" val="0"/>
              </a:ext>
            </a:extLst>
          </a:blip>
          <a:srcRect/>
          <a:stretch>
            <a:fillRect/>
          </a:stretch>
        </p:blipFill>
        <p:spPr bwMode="auto">
          <a:xfrm>
            <a:off x="2379543" y="340477"/>
            <a:ext cx="7605285" cy="651752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3234E7C-A229-4370-B441-63B36F531EF2}"/>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latin typeface="High Tower Text" panose="02040502050506030303" pitchFamily="18" charset="0"/>
              </a:rPr>
              <a:t>The </a:t>
            </a:r>
            <a:r>
              <a:rPr lang="en-US" b="1" dirty="0">
                <a:solidFill>
                  <a:srgbClr val="C00000"/>
                </a:solidFill>
                <a:effectLst>
                  <a:outerShdw blurRad="38100" dist="38100" dir="2700000" algn="tl">
                    <a:srgbClr val="000000">
                      <a:alpha val="43137"/>
                    </a:srgbClr>
                  </a:outerShdw>
                </a:effectLst>
                <a:latin typeface="High Tower Text" panose="02040502050506030303" pitchFamily="18" charset="0"/>
              </a:rPr>
              <a:t>COVID</a:t>
            </a:r>
            <a:r>
              <a:rPr lang="en-US" b="1" dirty="0">
                <a:effectLst>
                  <a:outerShdw blurRad="38100" dist="38100" dir="2700000" algn="tl">
                    <a:srgbClr val="000000">
                      <a:alpha val="43137"/>
                    </a:srgbClr>
                  </a:outerShdw>
                </a:effectLst>
                <a:latin typeface="High Tower Text" panose="02040502050506030303" pitchFamily="18" charset="0"/>
              </a:rPr>
              <a:t> Privateers</a:t>
            </a:r>
          </a:p>
        </p:txBody>
      </p:sp>
      <p:sp>
        <p:nvSpPr>
          <p:cNvPr id="4" name="Content Placeholder 3">
            <a:extLst>
              <a:ext uri="{FF2B5EF4-FFF2-40B4-BE49-F238E27FC236}">
                <a16:creationId xmlns:a16="http://schemas.microsoft.com/office/drawing/2014/main" id="{F1CB09EB-9706-4972-8238-3234624EE42C}"/>
              </a:ext>
            </a:extLst>
          </p:cNvPr>
          <p:cNvSpPr>
            <a:spLocks noGrp="1"/>
          </p:cNvSpPr>
          <p:nvPr>
            <p:ph sz="half" idx="1"/>
          </p:nvPr>
        </p:nvSpPr>
        <p:spPr>
          <a:xfrm>
            <a:off x="1567841" y="1825625"/>
            <a:ext cx="4481456" cy="4351338"/>
          </a:xfrm>
        </p:spPr>
        <p:txBody>
          <a:bodyPr>
            <a:normAutofit lnSpcReduction="10000"/>
          </a:bodyPr>
          <a:lstStyle/>
          <a:p>
            <a:r>
              <a:rPr lang="en-US" dirty="0">
                <a:latin typeface="High Tower Text" panose="02040502050506030303" pitchFamily="18" charset="0"/>
              </a:rPr>
              <a:t>Operation Warp Speed</a:t>
            </a:r>
          </a:p>
          <a:p>
            <a:pPr lvl="1"/>
            <a:r>
              <a:rPr lang="en-US" sz="2000" b="0" i="0" dirty="0">
                <a:solidFill>
                  <a:srgbClr val="660033"/>
                </a:solidFill>
                <a:effectLst/>
                <a:latin typeface="High Tower Text" panose="02040502050506030303" pitchFamily="18" charset="0"/>
              </a:rPr>
              <a:t>armaments, biotechnology, electromagnetic spectrum, space technologies, advanced materials, shipbuilding</a:t>
            </a:r>
          </a:p>
          <a:p>
            <a:pPr lvl="1"/>
            <a:endParaRPr lang="en-US" sz="2000" dirty="0">
              <a:solidFill>
                <a:srgbClr val="5B2132"/>
              </a:solidFill>
              <a:latin typeface="High Tower Text" panose="02040502050506030303" pitchFamily="18" charset="0"/>
            </a:endParaRPr>
          </a:p>
          <a:p>
            <a:r>
              <a:rPr lang="en-US" dirty="0">
                <a:latin typeface="High Tower Text" panose="02040502050506030303" pitchFamily="18" charset="0"/>
              </a:rPr>
              <a:t>Vaccine Marketing</a:t>
            </a:r>
          </a:p>
          <a:p>
            <a:endParaRPr lang="en-US" dirty="0">
              <a:latin typeface="High Tower Text" panose="02040502050506030303" pitchFamily="18" charset="0"/>
            </a:endParaRPr>
          </a:p>
          <a:p>
            <a:r>
              <a:rPr lang="en-US" dirty="0">
                <a:latin typeface="High Tower Text" panose="02040502050506030303" pitchFamily="18" charset="0"/>
              </a:rPr>
              <a:t>Gotham Data Tracking</a:t>
            </a:r>
          </a:p>
          <a:p>
            <a:endParaRPr lang="en-US" dirty="0">
              <a:latin typeface="High Tower Text" panose="02040502050506030303" pitchFamily="18" charset="0"/>
            </a:endParaRPr>
          </a:p>
          <a:p>
            <a:r>
              <a:rPr lang="en-US" dirty="0">
                <a:latin typeface="High Tower Text" panose="02040502050506030303" pitchFamily="18" charset="0"/>
              </a:rPr>
              <a:t>HHS IT</a:t>
            </a:r>
          </a:p>
          <a:p>
            <a:endParaRPr lang="en-US" dirty="0">
              <a:latin typeface="High Tower Text" panose="02040502050506030303" pitchFamily="18" charset="0"/>
            </a:endParaRPr>
          </a:p>
          <a:p>
            <a:endParaRPr lang="en-US" dirty="0">
              <a:latin typeface="High Tower Text" panose="02040502050506030303" pitchFamily="18" charset="0"/>
            </a:endParaRPr>
          </a:p>
        </p:txBody>
      </p:sp>
      <p:sp>
        <p:nvSpPr>
          <p:cNvPr id="5" name="Content Placeholder 4">
            <a:extLst>
              <a:ext uri="{FF2B5EF4-FFF2-40B4-BE49-F238E27FC236}">
                <a16:creationId xmlns:a16="http://schemas.microsoft.com/office/drawing/2014/main" id="{288329CE-B103-4ACB-BF89-7E782FE54E93}"/>
              </a:ext>
            </a:extLst>
          </p:cNvPr>
          <p:cNvSpPr>
            <a:spLocks noGrp="1"/>
          </p:cNvSpPr>
          <p:nvPr>
            <p:ph sz="half" idx="2"/>
          </p:nvPr>
        </p:nvSpPr>
        <p:spPr>
          <a:xfrm>
            <a:off x="6172200" y="1825625"/>
            <a:ext cx="4499386" cy="4351338"/>
          </a:xfrm>
        </p:spPr>
        <p:txBody>
          <a:bodyPr>
            <a:normAutofit lnSpcReduction="10000"/>
          </a:bodyPr>
          <a:lstStyle/>
          <a:p>
            <a:r>
              <a:rPr lang="en-US" dirty="0">
                <a:latin typeface="High Tower Text" panose="02040502050506030303" pitchFamily="18" charset="0"/>
              </a:rPr>
              <a:t>Pfizer</a:t>
            </a:r>
          </a:p>
          <a:p>
            <a:endParaRPr lang="en-US" dirty="0">
              <a:latin typeface="High Tower Text" panose="02040502050506030303" pitchFamily="18" charset="0"/>
            </a:endParaRPr>
          </a:p>
          <a:p>
            <a:r>
              <a:rPr lang="en-US" dirty="0">
                <a:latin typeface="High Tower Text" panose="02040502050506030303" pitchFamily="18" charset="0"/>
              </a:rPr>
              <a:t>Moderna</a:t>
            </a:r>
          </a:p>
          <a:p>
            <a:endParaRPr lang="en-US" dirty="0">
              <a:latin typeface="High Tower Text" panose="02040502050506030303" pitchFamily="18" charset="0"/>
            </a:endParaRPr>
          </a:p>
          <a:p>
            <a:r>
              <a:rPr lang="en-US" dirty="0">
                <a:latin typeface="High Tower Text" panose="02040502050506030303" pitchFamily="18" charset="0"/>
              </a:rPr>
              <a:t>Johnson&amp;Johnson</a:t>
            </a:r>
          </a:p>
          <a:p>
            <a:endParaRPr lang="en-US" dirty="0">
              <a:latin typeface="High Tower Text" panose="02040502050506030303" pitchFamily="18" charset="0"/>
            </a:endParaRPr>
          </a:p>
          <a:p>
            <a:r>
              <a:rPr lang="en-US" dirty="0">
                <a:latin typeface="High Tower Text" panose="02040502050506030303" pitchFamily="18" charset="0"/>
              </a:rPr>
              <a:t>Merck Ridgeback</a:t>
            </a:r>
          </a:p>
          <a:p>
            <a:endParaRPr lang="en-US" dirty="0">
              <a:latin typeface="High Tower Text" panose="02040502050506030303" pitchFamily="18" charset="0"/>
            </a:endParaRPr>
          </a:p>
          <a:p>
            <a:r>
              <a:rPr lang="en-US" dirty="0">
                <a:latin typeface="High Tower Text" panose="02040502050506030303" pitchFamily="18" charset="0"/>
              </a:rPr>
              <a:t>Gilead Sciences</a:t>
            </a:r>
          </a:p>
        </p:txBody>
      </p:sp>
      <p:pic>
        <p:nvPicPr>
          <p:cNvPr id="5122" name="Picture 2">
            <a:extLst>
              <a:ext uri="{FF2B5EF4-FFF2-40B4-BE49-F238E27FC236}">
                <a16:creationId xmlns:a16="http://schemas.microsoft.com/office/drawing/2014/main" id="{ECDD4272-1A95-42BB-BA0B-8707F0DC7E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807" y="1731254"/>
            <a:ext cx="1214270" cy="102605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Fors Marsh Group - Crunchbase Company Profile &amp; Funding">
            <a:extLst>
              <a:ext uri="{FF2B5EF4-FFF2-40B4-BE49-F238E27FC236}">
                <a16:creationId xmlns:a16="http://schemas.microsoft.com/office/drawing/2014/main" id="{E2CC75B9-214F-47CE-B559-13E3D3E8B6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302" y="3094858"/>
            <a:ext cx="1169886" cy="116988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Minimal Logo Design Inspiration: Palantir | DesignRush">
            <a:extLst>
              <a:ext uri="{FF2B5EF4-FFF2-40B4-BE49-F238E27FC236}">
                <a16:creationId xmlns:a16="http://schemas.microsoft.com/office/drawing/2014/main" id="{8360A7DF-CBE3-4C93-A9F6-7DCC538FFD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231" y="4317896"/>
            <a:ext cx="1332434" cy="799851"/>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a:extLst>
              <a:ext uri="{FF2B5EF4-FFF2-40B4-BE49-F238E27FC236}">
                <a16:creationId xmlns:a16="http://schemas.microsoft.com/office/drawing/2014/main" id="{0AD0100F-396E-4FE3-98A4-E5E7737C6A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291" y="5241515"/>
            <a:ext cx="911020" cy="911020"/>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Pfizer Introduces New Logo Playing Up Role in Drug Creation - WSJ">
            <a:extLst>
              <a:ext uri="{FF2B5EF4-FFF2-40B4-BE49-F238E27FC236}">
                <a16:creationId xmlns:a16="http://schemas.microsoft.com/office/drawing/2014/main" id="{0C179267-72F7-434C-8710-A348520EB3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41169" y="1488666"/>
            <a:ext cx="1586835" cy="1057890"/>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Moderna Logo 1200x800 - JDRF">
            <a:extLst>
              <a:ext uri="{FF2B5EF4-FFF2-40B4-BE49-F238E27FC236}">
                <a16:creationId xmlns:a16="http://schemas.microsoft.com/office/drawing/2014/main" id="{337C96AE-07FD-49BD-A97D-4B8404C6201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91252" y="2409979"/>
            <a:ext cx="1486669" cy="989311"/>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Johnson &amp; Johnson Logo, PNG, Symbol, History, Meaning">
            <a:extLst>
              <a:ext uri="{FF2B5EF4-FFF2-40B4-BE49-F238E27FC236}">
                <a16:creationId xmlns:a16="http://schemas.microsoft.com/office/drawing/2014/main" id="{B05EF95E-90D6-4AB7-A061-1B3F2704E05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07326" y="3287662"/>
            <a:ext cx="1854521" cy="1038532"/>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a:extLst>
              <a:ext uri="{FF2B5EF4-FFF2-40B4-BE49-F238E27FC236}">
                <a16:creationId xmlns:a16="http://schemas.microsoft.com/office/drawing/2014/main" id="{204E2CA7-AB62-4909-948B-3F12BD31DE3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70641" y="4504865"/>
            <a:ext cx="1927891" cy="576960"/>
          </a:xfrm>
          <a:prstGeom prst="rect">
            <a:avLst/>
          </a:prstGeom>
          <a:noFill/>
          <a:extLst>
            <a:ext uri="{909E8E84-426E-40DD-AFC4-6F175D3DCCD1}">
              <a14:hiddenFill xmlns:a14="http://schemas.microsoft.com/office/drawing/2010/main">
                <a:solidFill>
                  <a:srgbClr val="FFFFFF"/>
                </a:solidFill>
              </a14:hiddenFill>
            </a:ext>
          </a:extLst>
        </p:spPr>
      </p:pic>
      <p:pic>
        <p:nvPicPr>
          <p:cNvPr id="5140" name="Picture 20" descr="Gilead Sciences continues to produce new pharmaceuticals to treat hepatitis  C, HIV - IPWatchdog.com | Patents &amp; Patent Law">
            <a:extLst>
              <a:ext uri="{FF2B5EF4-FFF2-40B4-BE49-F238E27FC236}">
                <a16:creationId xmlns:a16="http://schemas.microsoft.com/office/drawing/2014/main" id="{D34411B6-B44D-46D2-A880-45603936006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58331" y="5345061"/>
            <a:ext cx="1352510" cy="908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52707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34E7C-A229-4370-B441-63B36F531EF2}"/>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latin typeface="High Tower Text" panose="02040502050506030303" pitchFamily="18" charset="0"/>
              </a:rPr>
              <a:t>The </a:t>
            </a:r>
            <a:r>
              <a:rPr lang="en-US" b="1" dirty="0">
                <a:solidFill>
                  <a:srgbClr val="C00000"/>
                </a:solidFill>
                <a:effectLst>
                  <a:outerShdw blurRad="38100" dist="38100" dir="2700000" algn="tl">
                    <a:srgbClr val="000000">
                      <a:alpha val="43137"/>
                    </a:srgbClr>
                  </a:outerShdw>
                </a:effectLst>
                <a:latin typeface="High Tower Text" panose="02040502050506030303" pitchFamily="18" charset="0"/>
              </a:rPr>
              <a:t>COVID</a:t>
            </a:r>
            <a:r>
              <a:rPr lang="en-US" b="1" dirty="0">
                <a:effectLst>
                  <a:outerShdw blurRad="38100" dist="38100" dir="2700000" algn="tl">
                    <a:srgbClr val="000000">
                      <a:alpha val="43137"/>
                    </a:srgbClr>
                  </a:outerShdw>
                </a:effectLst>
                <a:latin typeface="High Tower Text" panose="02040502050506030303" pitchFamily="18" charset="0"/>
              </a:rPr>
              <a:t> Pirates</a:t>
            </a:r>
          </a:p>
        </p:txBody>
      </p:sp>
      <p:sp>
        <p:nvSpPr>
          <p:cNvPr id="4" name="Content Placeholder 3">
            <a:extLst>
              <a:ext uri="{FF2B5EF4-FFF2-40B4-BE49-F238E27FC236}">
                <a16:creationId xmlns:a16="http://schemas.microsoft.com/office/drawing/2014/main" id="{F1CB09EB-9706-4972-8238-3234624EE42C}"/>
              </a:ext>
            </a:extLst>
          </p:cNvPr>
          <p:cNvSpPr>
            <a:spLocks noGrp="1"/>
          </p:cNvSpPr>
          <p:nvPr>
            <p:ph sz="half" idx="1"/>
          </p:nvPr>
        </p:nvSpPr>
        <p:spPr>
          <a:xfrm>
            <a:off x="1567841" y="1825625"/>
            <a:ext cx="4481456" cy="4351338"/>
          </a:xfrm>
        </p:spPr>
        <p:txBody>
          <a:bodyPr>
            <a:normAutofit fontScale="92500" lnSpcReduction="20000"/>
          </a:bodyPr>
          <a:lstStyle/>
          <a:p>
            <a:r>
              <a:rPr lang="en-US" dirty="0">
                <a:latin typeface="High Tower Text" panose="02040502050506030303" pitchFamily="18" charset="0"/>
              </a:rPr>
              <a:t>UNC Chapel Hill</a:t>
            </a:r>
          </a:p>
          <a:p>
            <a:pPr lvl="1"/>
            <a:r>
              <a:rPr lang="en-US" sz="1900" dirty="0">
                <a:solidFill>
                  <a:srgbClr val="660033"/>
                </a:solidFill>
                <a:latin typeface="High Tower Text" panose="02040502050506030303" pitchFamily="18" charset="0"/>
              </a:rPr>
              <a:t>Ralph Baric’s Chimera Lab</a:t>
            </a:r>
          </a:p>
          <a:p>
            <a:endParaRPr lang="en-US" dirty="0">
              <a:latin typeface="High Tower Text" panose="02040502050506030303" pitchFamily="18" charset="0"/>
            </a:endParaRPr>
          </a:p>
          <a:p>
            <a:r>
              <a:rPr lang="en-US" dirty="0">
                <a:latin typeface="High Tower Text" panose="02040502050506030303" pitchFamily="18" charset="0"/>
              </a:rPr>
              <a:t>Vanderbilt</a:t>
            </a:r>
          </a:p>
          <a:p>
            <a:endParaRPr lang="en-US" dirty="0">
              <a:latin typeface="High Tower Text" panose="02040502050506030303" pitchFamily="18" charset="0"/>
            </a:endParaRPr>
          </a:p>
          <a:p>
            <a:r>
              <a:rPr lang="en-US" dirty="0">
                <a:latin typeface="High Tower Text" panose="02040502050506030303" pitchFamily="18" charset="0"/>
              </a:rPr>
              <a:t>Emory</a:t>
            </a:r>
          </a:p>
          <a:p>
            <a:endParaRPr lang="en-US" dirty="0">
              <a:latin typeface="High Tower Text" panose="02040502050506030303" pitchFamily="18" charset="0"/>
            </a:endParaRPr>
          </a:p>
          <a:p>
            <a:r>
              <a:rPr lang="en-US" dirty="0">
                <a:latin typeface="High Tower Text" panose="02040502050506030303" pitchFamily="18" charset="0"/>
              </a:rPr>
              <a:t>Johns Hopkins</a:t>
            </a:r>
          </a:p>
          <a:p>
            <a:endParaRPr lang="en-US" dirty="0">
              <a:latin typeface="High Tower Text" panose="02040502050506030303" pitchFamily="18" charset="0"/>
            </a:endParaRPr>
          </a:p>
          <a:p>
            <a:r>
              <a:rPr lang="en-US" dirty="0">
                <a:latin typeface="High Tower Text" panose="02040502050506030303" pitchFamily="18" charset="0"/>
              </a:rPr>
              <a:t>University of California System </a:t>
            </a:r>
          </a:p>
          <a:p>
            <a:endParaRPr lang="en-US" dirty="0">
              <a:latin typeface="High Tower Text" panose="02040502050506030303" pitchFamily="18" charset="0"/>
            </a:endParaRPr>
          </a:p>
          <a:p>
            <a:endParaRPr lang="en-US" dirty="0">
              <a:latin typeface="High Tower Text" panose="02040502050506030303" pitchFamily="18" charset="0"/>
            </a:endParaRPr>
          </a:p>
        </p:txBody>
      </p:sp>
      <p:sp>
        <p:nvSpPr>
          <p:cNvPr id="5" name="Content Placeholder 4">
            <a:extLst>
              <a:ext uri="{FF2B5EF4-FFF2-40B4-BE49-F238E27FC236}">
                <a16:creationId xmlns:a16="http://schemas.microsoft.com/office/drawing/2014/main" id="{288329CE-B103-4ACB-BF89-7E782FE54E93}"/>
              </a:ext>
            </a:extLst>
          </p:cNvPr>
          <p:cNvSpPr>
            <a:spLocks noGrp="1"/>
          </p:cNvSpPr>
          <p:nvPr>
            <p:ph sz="half" idx="2"/>
          </p:nvPr>
        </p:nvSpPr>
        <p:spPr>
          <a:xfrm>
            <a:off x="6172200" y="1825625"/>
            <a:ext cx="4499386" cy="4860310"/>
          </a:xfrm>
        </p:spPr>
        <p:txBody>
          <a:bodyPr>
            <a:normAutofit fontScale="92500" lnSpcReduction="20000"/>
          </a:bodyPr>
          <a:lstStyle/>
          <a:p>
            <a:r>
              <a:rPr lang="en-US" dirty="0">
                <a:latin typeface="High Tower Text" panose="02040502050506030303" pitchFamily="18" charset="0"/>
              </a:rPr>
              <a:t>MIT</a:t>
            </a:r>
          </a:p>
          <a:p>
            <a:endParaRPr lang="en-US" dirty="0">
              <a:latin typeface="High Tower Text" panose="02040502050506030303" pitchFamily="18" charset="0"/>
            </a:endParaRPr>
          </a:p>
          <a:p>
            <a:r>
              <a:rPr lang="en-US" dirty="0">
                <a:latin typeface="High Tower Text" panose="02040502050506030303" pitchFamily="18" charset="0"/>
              </a:rPr>
              <a:t>NYU Langone</a:t>
            </a:r>
          </a:p>
          <a:p>
            <a:endParaRPr lang="en-US" dirty="0">
              <a:latin typeface="High Tower Text" panose="02040502050506030303" pitchFamily="18" charset="0"/>
            </a:endParaRPr>
          </a:p>
          <a:p>
            <a:r>
              <a:rPr lang="en-US" dirty="0">
                <a:latin typeface="High Tower Text" panose="02040502050506030303" pitchFamily="18" charset="0"/>
              </a:rPr>
              <a:t>DZIF</a:t>
            </a:r>
          </a:p>
          <a:p>
            <a:pPr lvl="1"/>
            <a:r>
              <a:rPr lang="en-US" sz="1900" b="0" i="0" dirty="0">
                <a:solidFill>
                  <a:srgbClr val="660033"/>
                </a:solidFill>
                <a:effectLst/>
                <a:latin typeface="High Tower Text" panose="02040502050506030303" pitchFamily="18" charset="0"/>
              </a:rPr>
              <a:t>Prof. Dr. Christian Drosten</a:t>
            </a:r>
          </a:p>
          <a:p>
            <a:pPr lvl="1"/>
            <a:endParaRPr lang="en-US" sz="1900" dirty="0">
              <a:solidFill>
                <a:srgbClr val="660033"/>
              </a:solidFill>
              <a:latin typeface="High Tower Text" panose="02040502050506030303" pitchFamily="18" charset="0"/>
            </a:endParaRPr>
          </a:p>
          <a:p>
            <a:r>
              <a:rPr lang="en-US" dirty="0">
                <a:latin typeface="High Tower Text" panose="02040502050506030303" pitchFamily="18" charset="0"/>
              </a:rPr>
              <a:t>Imperial College</a:t>
            </a:r>
          </a:p>
          <a:p>
            <a:endParaRPr lang="en-US" dirty="0">
              <a:latin typeface="High Tower Text" panose="02040502050506030303" pitchFamily="18" charset="0"/>
            </a:endParaRPr>
          </a:p>
          <a:p>
            <a:r>
              <a:rPr lang="en-US" dirty="0">
                <a:latin typeface="High Tower Text" panose="02040502050506030303" pitchFamily="18" charset="0"/>
              </a:rPr>
              <a:t>IHME</a:t>
            </a:r>
          </a:p>
          <a:p>
            <a:endParaRPr lang="en-US" dirty="0">
              <a:latin typeface="High Tower Text" panose="02040502050506030303" pitchFamily="18" charset="0"/>
            </a:endParaRPr>
          </a:p>
          <a:p>
            <a:r>
              <a:rPr lang="en-US" dirty="0">
                <a:latin typeface="High Tower Text" panose="02040502050506030303" pitchFamily="18" charset="0"/>
              </a:rPr>
              <a:t>Erasmus MC </a:t>
            </a:r>
          </a:p>
          <a:p>
            <a:pPr lvl="1"/>
            <a:r>
              <a:rPr lang="en-US" sz="1900" dirty="0">
                <a:solidFill>
                  <a:srgbClr val="660033"/>
                </a:solidFill>
                <a:latin typeface="High Tower Text" panose="02040502050506030303" pitchFamily="18" charset="0"/>
              </a:rPr>
              <a:t>Dr. B.L. Haagmans</a:t>
            </a:r>
          </a:p>
        </p:txBody>
      </p:sp>
      <p:pic>
        <p:nvPicPr>
          <p:cNvPr id="6148" name="Picture 4" descr="University of North Carolina at Chapel Hill - Wikipedia">
            <a:extLst>
              <a:ext uri="{FF2B5EF4-FFF2-40B4-BE49-F238E27FC236}">
                <a16:creationId xmlns:a16="http://schemas.microsoft.com/office/drawing/2014/main" id="{3976A3CE-34DD-4D84-8772-E5856F292D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517" y="1610186"/>
            <a:ext cx="943741" cy="94374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Official Vanderbilt University Logos - News | Vanderbilt University">
            <a:extLst>
              <a:ext uri="{FF2B5EF4-FFF2-40B4-BE49-F238E27FC236}">
                <a16:creationId xmlns:a16="http://schemas.microsoft.com/office/drawing/2014/main" id="{72547CAD-7F7D-4E59-ADC8-B65D7DDC1F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140" y="2586959"/>
            <a:ext cx="900495" cy="1090305"/>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Emory University : Rankings, Fees &amp; Courses Details | Top Universities">
            <a:extLst>
              <a:ext uri="{FF2B5EF4-FFF2-40B4-BE49-F238E27FC236}">
                <a16:creationId xmlns:a16="http://schemas.microsoft.com/office/drawing/2014/main" id="{0E669641-3CBD-4E48-8238-5B22886F0A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047" y="3558048"/>
            <a:ext cx="824681" cy="824681"/>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University Logo – Brand Guidelines">
            <a:extLst>
              <a:ext uri="{FF2B5EF4-FFF2-40B4-BE49-F238E27FC236}">
                <a16:creationId xmlns:a16="http://schemas.microsoft.com/office/drawing/2014/main" id="{3C299CFA-EEA4-41FC-8DB9-D31672AE4F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805" y="4351389"/>
            <a:ext cx="1353165" cy="869892"/>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University of California - Wikipedia">
            <a:extLst>
              <a:ext uri="{FF2B5EF4-FFF2-40B4-BE49-F238E27FC236}">
                <a16:creationId xmlns:a16="http://schemas.microsoft.com/office/drawing/2014/main" id="{553951AE-9C04-430B-9AB0-C85EB6E931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280" y="5238291"/>
            <a:ext cx="828214" cy="828214"/>
          </a:xfrm>
          <a:prstGeom prst="rect">
            <a:avLst/>
          </a:prstGeom>
          <a:noFill/>
          <a:extLst>
            <a:ext uri="{909E8E84-426E-40DD-AFC4-6F175D3DCCD1}">
              <a14:hiddenFill xmlns:a14="http://schemas.microsoft.com/office/drawing/2010/main">
                <a:solidFill>
                  <a:srgbClr val="FFFFFF"/>
                </a:solidFill>
              </a14:hiddenFill>
            </a:ext>
          </a:extLst>
        </p:spPr>
      </p:pic>
      <p:pic>
        <p:nvPicPr>
          <p:cNvPr id="6162" name="Picture 18" descr="Charité - Universitätsmedizin Berlin - #loveislove | Facebook">
            <a:extLst>
              <a:ext uri="{FF2B5EF4-FFF2-40B4-BE49-F238E27FC236}">
                <a16:creationId xmlns:a16="http://schemas.microsoft.com/office/drawing/2014/main" id="{A49F7F6F-0330-4E95-9B34-ED03BAACB9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58339" y="3255332"/>
            <a:ext cx="887207" cy="887207"/>
          </a:xfrm>
          <a:prstGeom prst="rect">
            <a:avLst/>
          </a:prstGeom>
          <a:noFill/>
          <a:extLst>
            <a:ext uri="{909E8E84-426E-40DD-AFC4-6F175D3DCCD1}">
              <a14:hiddenFill xmlns:a14="http://schemas.microsoft.com/office/drawing/2010/main">
                <a:solidFill>
                  <a:srgbClr val="FFFFFF"/>
                </a:solidFill>
              </a14:hiddenFill>
            </a:ext>
          </a:extLst>
        </p:spPr>
      </p:pic>
      <p:pic>
        <p:nvPicPr>
          <p:cNvPr id="6164" name="Picture 20" descr="nyu-langone-health-logo-vector – MPOG">
            <a:extLst>
              <a:ext uri="{FF2B5EF4-FFF2-40B4-BE49-F238E27FC236}">
                <a16:creationId xmlns:a16="http://schemas.microsoft.com/office/drawing/2014/main" id="{8F378476-B2E9-4DB4-8120-1204743CED8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71999" y="2533179"/>
            <a:ext cx="1059887" cy="588044"/>
          </a:xfrm>
          <a:prstGeom prst="rect">
            <a:avLst/>
          </a:prstGeom>
          <a:noFill/>
          <a:extLst>
            <a:ext uri="{909E8E84-426E-40DD-AFC4-6F175D3DCCD1}">
              <a14:hiddenFill xmlns:a14="http://schemas.microsoft.com/office/drawing/2010/main">
                <a:solidFill>
                  <a:srgbClr val="FFFFFF"/>
                </a:solidFill>
              </a14:hiddenFill>
            </a:ext>
          </a:extLst>
        </p:spPr>
      </p:pic>
      <p:pic>
        <p:nvPicPr>
          <p:cNvPr id="6166" name="Picture 22" descr="Massachusetts Institute of Technology (MIT) Logo Download - AI - All Vector  Logo">
            <a:extLst>
              <a:ext uri="{FF2B5EF4-FFF2-40B4-BE49-F238E27FC236}">
                <a16:creationId xmlns:a16="http://schemas.microsoft.com/office/drawing/2014/main" id="{39A35798-0707-4721-8E7F-7E352C0F42E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37040" y="1571471"/>
            <a:ext cx="1529804" cy="827599"/>
          </a:xfrm>
          <a:prstGeom prst="rect">
            <a:avLst/>
          </a:prstGeom>
          <a:noFill/>
          <a:extLst>
            <a:ext uri="{909E8E84-426E-40DD-AFC4-6F175D3DCCD1}">
              <a14:hiddenFill xmlns:a14="http://schemas.microsoft.com/office/drawing/2010/main">
                <a:solidFill>
                  <a:srgbClr val="FFFFFF"/>
                </a:solidFill>
              </a14:hiddenFill>
            </a:ext>
          </a:extLst>
        </p:spPr>
      </p:pic>
      <p:pic>
        <p:nvPicPr>
          <p:cNvPr id="6168" name="Picture 24" descr="Imperial College London - TeenLife">
            <a:extLst>
              <a:ext uri="{FF2B5EF4-FFF2-40B4-BE49-F238E27FC236}">
                <a16:creationId xmlns:a16="http://schemas.microsoft.com/office/drawing/2014/main" id="{CC8B8B7C-E072-486C-AB29-3CAC0242C21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426051" y="4276648"/>
            <a:ext cx="1351782" cy="661152"/>
          </a:xfrm>
          <a:prstGeom prst="rect">
            <a:avLst/>
          </a:prstGeom>
          <a:noFill/>
          <a:extLst>
            <a:ext uri="{909E8E84-426E-40DD-AFC4-6F175D3DCCD1}">
              <a14:hiddenFill xmlns:a14="http://schemas.microsoft.com/office/drawing/2010/main">
                <a:solidFill>
                  <a:srgbClr val="FFFFFF"/>
                </a:solidFill>
              </a14:hiddenFill>
            </a:ext>
          </a:extLst>
        </p:spPr>
      </p:pic>
      <p:pic>
        <p:nvPicPr>
          <p:cNvPr id="6170" name="Picture 26" descr="Researcher, Education - Washington Global Health Alliance">
            <a:extLst>
              <a:ext uri="{FF2B5EF4-FFF2-40B4-BE49-F238E27FC236}">
                <a16:creationId xmlns:a16="http://schemas.microsoft.com/office/drawing/2014/main" id="{F56E4569-5B8D-43D7-B978-3BDD58212DB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299706" y="5071909"/>
            <a:ext cx="1604473" cy="57180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ACBBFF5E-546A-41E6-AAFB-4163E22EF68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618838" y="5826228"/>
            <a:ext cx="1041605" cy="578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4964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6A830-E7CD-4977-90E4-CC51089D45AD}"/>
              </a:ext>
            </a:extLst>
          </p:cNvPr>
          <p:cNvSpPr>
            <a:spLocks noGrp="1"/>
          </p:cNvSpPr>
          <p:nvPr>
            <p:ph type="title"/>
          </p:nvPr>
        </p:nvSpPr>
        <p:spPr>
          <a:xfrm>
            <a:off x="522890" y="154919"/>
            <a:ext cx="10515600" cy="1325563"/>
          </a:xfrm>
        </p:spPr>
        <p:txBody>
          <a:bodyPr/>
          <a:lstStyle/>
          <a:p>
            <a:r>
              <a:rPr lang="en-US" b="1" dirty="0">
                <a:effectLst>
                  <a:outerShdw blurRad="38100" dist="38100" dir="2700000" algn="tl">
                    <a:srgbClr val="000000">
                      <a:alpha val="43137"/>
                    </a:srgbClr>
                  </a:outerShdw>
                </a:effectLst>
                <a:latin typeface="High Tower Text" panose="02040502050506030303" pitchFamily="18" charset="0"/>
              </a:rPr>
              <a:t>The </a:t>
            </a:r>
            <a:r>
              <a:rPr lang="en-US" b="1" dirty="0">
                <a:solidFill>
                  <a:srgbClr val="C00000"/>
                </a:solidFill>
                <a:effectLst>
                  <a:outerShdw blurRad="38100" dist="38100" dir="2700000" algn="tl">
                    <a:srgbClr val="000000">
                      <a:alpha val="43137"/>
                    </a:srgbClr>
                  </a:outerShdw>
                </a:effectLst>
                <a:latin typeface="High Tower Text" panose="02040502050506030303" pitchFamily="18" charset="0"/>
              </a:rPr>
              <a:t>COVID </a:t>
            </a:r>
            <a:r>
              <a:rPr lang="en-US" b="1" dirty="0">
                <a:effectLst>
                  <a:outerShdw blurRad="38100" dist="38100" dir="2700000" algn="tl">
                    <a:srgbClr val="000000">
                      <a:alpha val="43137"/>
                    </a:srgbClr>
                  </a:outerShdw>
                </a:effectLst>
                <a:latin typeface="High Tower Text" panose="02040502050506030303" pitchFamily="18" charset="0"/>
              </a:rPr>
              <a:t>Orchestra</a:t>
            </a:r>
            <a:endParaRPr lang="en-US" dirty="0"/>
          </a:p>
        </p:txBody>
      </p:sp>
      <p:pic>
        <p:nvPicPr>
          <p:cNvPr id="6" name="Picture 5">
            <a:extLst>
              <a:ext uri="{FF2B5EF4-FFF2-40B4-BE49-F238E27FC236}">
                <a16:creationId xmlns:a16="http://schemas.microsoft.com/office/drawing/2014/main" id="{3AF3A077-568B-4133-8B7A-C034B1E65393}"/>
              </a:ext>
            </a:extLst>
          </p:cNvPr>
          <p:cNvPicPr>
            <a:picLocks noChangeAspect="1"/>
          </p:cNvPicPr>
          <p:nvPr/>
        </p:nvPicPr>
        <p:blipFill>
          <a:blip r:embed="rId2"/>
          <a:stretch>
            <a:fillRect/>
          </a:stretch>
        </p:blipFill>
        <p:spPr>
          <a:xfrm>
            <a:off x="906319" y="1198179"/>
            <a:ext cx="4931750" cy="3396796"/>
          </a:xfrm>
          <a:prstGeom prst="rect">
            <a:avLst/>
          </a:prstGeom>
        </p:spPr>
      </p:pic>
      <p:pic>
        <p:nvPicPr>
          <p:cNvPr id="8" name="Picture 7">
            <a:extLst>
              <a:ext uri="{FF2B5EF4-FFF2-40B4-BE49-F238E27FC236}">
                <a16:creationId xmlns:a16="http://schemas.microsoft.com/office/drawing/2014/main" id="{F163CE3B-1813-4507-ACCB-D08B35649B9B}"/>
              </a:ext>
            </a:extLst>
          </p:cNvPr>
          <p:cNvPicPr>
            <a:picLocks noChangeAspect="1"/>
          </p:cNvPicPr>
          <p:nvPr/>
        </p:nvPicPr>
        <p:blipFill>
          <a:blip r:embed="rId3"/>
          <a:stretch>
            <a:fillRect/>
          </a:stretch>
        </p:blipFill>
        <p:spPr>
          <a:xfrm>
            <a:off x="6400800" y="1376854"/>
            <a:ext cx="4986442" cy="3278331"/>
          </a:xfrm>
          <a:prstGeom prst="rect">
            <a:avLst/>
          </a:prstGeom>
        </p:spPr>
      </p:pic>
      <p:pic>
        <p:nvPicPr>
          <p:cNvPr id="10" name="Picture 9">
            <a:extLst>
              <a:ext uri="{FF2B5EF4-FFF2-40B4-BE49-F238E27FC236}">
                <a16:creationId xmlns:a16="http://schemas.microsoft.com/office/drawing/2014/main" id="{28CD6EF5-90A2-409A-AB85-39AFCE6C4798}"/>
              </a:ext>
            </a:extLst>
          </p:cNvPr>
          <p:cNvPicPr>
            <a:picLocks noChangeAspect="1"/>
          </p:cNvPicPr>
          <p:nvPr/>
        </p:nvPicPr>
        <p:blipFill>
          <a:blip r:embed="rId4"/>
          <a:stretch>
            <a:fillRect/>
          </a:stretch>
        </p:blipFill>
        <p:spPr>
          <a:xfrm>
            <a:off x="875093" y="4713734"/>
            <a:ext cx="4904920" cy="1932811"/>
          </a:xfrm>
          <a:prstGeom prst="rect">
            <a:avLst/>
          </a:prstGeom>
        </p:spPr>
      </p:pic>
      <p:pic>
        <p:nvPicPr>
          <p:cNvPr id="12" name="Picture 11">
            <a:extLst>
              <a:ext uri="{FF2B5EF4-FFF2-40B4-BE49-F238E27FC236}">
                <a16:creationId xmlns:a16="http://schemas.microsoft.com/office/drawing/2014/main" id="{183FDDA4-5D35-45BD-B344-8FCEF7C79E40}"/>
              </a:ext>
            </a:extLst>
          </p:cNvPr>
          <p:cNvPicPr>
            <a:picLocks noChangeAspect="1"/>
          </p:cNvPicPr>
          <p:nvPr/>
        </p:nvPicPr>
        <p:blipFill>
          <a:blip r:embed="rId5"/>
          <a:stretch>
            <a:fillRect/>
          </a:stretch>
        </p:blipFill>
        <p:spPr>
          <a:xfrm>
            <a:off x="6474371" y="4735307"/>
            <a:ext cx="4361795" cy="1709716"/>
          </a:xfrm>
          <a:prstGeom prst="rect">
            <a:avLst/>
          </a:prstGeom>
        </p:spPr>
      </p:pic>
      <p:pic>
        <p:nvPicPr>
          <p:cNvPr id="7170" name="Picture 2" descr="Dustin Moskovitz">
            <a:extLst>
              <a:ext uri="{FF2B5EF4-FFF2-40B4-BE49-F238E27FC236}">
                <a16:creationId xmlns:a16="http://schemas.microsoft.com/office/drawing/2014/main" id="{61ED1DBD-27DA-433B-A769-BD63B3B7B6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31015" y="6025550"/>
            <a:ext cx="406781" cy="40678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2C2474DD-DF57-4A20-9409-1D951DD9377C}"/>
              </a:ext>
            </a:extLst>
          </p:cNvPr>
          <p:cNvSpPr txBox="1"/>
          <p:nvPr/>
        </p:nvSpPr>
        <p:spPr>
          <a:xfrm>
            <a:off x="9427779" y="6032938"/>
            <a:ext cx="986167" cy="338554"/>
          </a:xfrm>
          <a:prstGeom prst="rect">
            <a:avLst/>
          </a:prstGeom>
          <a:noFill/>
        </p:spPr>
        <p:txBody>
          <a:bodyPr wrap="none" rtlCol="0">
            <a:spAutoFit/>
          </a:bodyPr>
          <a:lstStyle/>
          <a:p>
            <a:r>
              <a:rPr lang="en-US" sz="800" b="1" dirty="0"/>
              <a:t>Dustin Moskovitz</a:t>
            </a:r>
          </a:p>
          <a:p>
            <a:r>
              <a:rPr lang="en-US" sz="800" b="1" dirty="0">
                <a:solidFill>
                  <a:schemeClr val="bg1">
                    <a:lumMod val="65000"/>
                  </a:schemeClr>
                </a:solidFill>
              </a:rPr>
              <a:t>Open Philanthropy</a:t>
            </a:r>
          </a:p>
        </p:txBody>
      </p:sp>
      <p:pic>
        <p:nvPicPr>
          <p:cNvPr id="7172" name="Picture 4" descr="Bill Gates">
            <a:extLst>
              <a:ext uri="{FF2B5EF4-FFF2-40B4-BE49-F238E27FC236}">
                <a16:creationId xmlns:a16="http://schemas.microsoft.com/office/drawing/2014/main" id="{B36CD006-3278-4081-BAAF-F70F8C1A6B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88974" y="875480"/>
            <a:ext cx="364741" cy="36474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722B75C8-4565-4F88-951B-C365AE4150C8}"/>
              </a:ext>
            </a:extLst>
          </p:cNvPr>
          <p:cNvSpPr txBox="1"/>
          <p:nvPr/>
        </p:nvSpPr>
        <p:spPr>
          <a:xfrm>
            <a:off x="9380482" y="867104"/>
            <a:ext cx="1564852" cy="338554"/>
          </a:xfrm>
          <a:prstGeom prst="rect">
            <a:avLst/>
          </a:prstGeom>
          <a:noFill/>
        </p:spPr>
        <p:txBody>
          <a:bodyPr wrap="none" rtlCol="0">
            <a:spAutoFit/>
          </a:bodyPr>
          <a:lstStyle/>
          <a:p>
            <a:r>
              <a:rPr lang="en-US" sz="800" b="1" dirty="0"/>
              <a:t>Bill Gates</a:t>
            </a:r>
          </a:p>
          <a:p>
            <a:r>
              <a:rPr lang="en-US" sz="800" b="1" dirty="0">
                <a:solidFill>
                  <a:schemeClr val="bg1">
                    <a:lumMod val="65000"/>
                  </a:schemeClr>
                </a:solidFill>
              </a:rPr>
              <a:t>Bill &amp; Melinda Gates Foundation</a:t>
            </a:r>
          </a:p>
        </p:txBody>
      </p:sp>
      <p:pic>
        <p:nvPicPr>
          <p:cNvPr id="7174" name="Picture 6" descr="Mark Zuckerberg">
            <a:extLst>
              <a:ext uri="{FF2B5EF4-FFF2-40B4-BE49-F238E27FC236}">
                <a16:creationId xmlns:a16="http://schemas.microsoft.com/office/drawing/2014/main" id="{9924E606-0CFB-4674-BBDF-152200F9D5C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75835" y="349963"/>
            <a:ext cx="377880" cy="37788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8BA4E821-9D95-47A5-8BDF-F28247D3F604}"/>
              </a:ext>
            </a:extLst>
          </p:cNvPr>
          <p:cNvSpPr txBox="1"/>
          <p:nvPr/>
        </p:nvSpPr>
        <p:spPr>
          <a:xfrm>
            <a:off x="9354206" y="346842"/>
            <a:ext cx="910827" cy="338554"/>
          </a:xfrm>
          <a:prstGeom prst="rect">
            <a:avLst/>
          </a:prstGeom>
          <a:noFill/>
        </p:spPr>
        <p:txBody>
          <a:bodyPr wrap="none" rtlCol="0">
            <a:spAutoFit/>
          </a:bodyPr>
          <a:lstStyle/>
          <a:p>
            <a:r>
              <a:rPr lang="en-US" sz="800" b="1" dirty="0"/>
              <a:t>Mark Zuckerberg</a:t>
            </a:r>
          </a:p>
          <a:p>
            <a:r>
              <a:rPr lang="en-US" sz="800" b="1" dirty="0">
                <a:solidFill>
                  <a:schemeClr val="bg1">
                    <a:lumMod val="65000"/>
                  </a:schemeClr>
                </a:solidFill>
              </a:rPr>
              <a:t>Facebook</a:t>
            </a:r>
          </a:p>
        </p:txBody>
      </p:sp>
      <p:pic>
        <p:nvPicPr>
          <p:cNvPr id="7176" name="Picture 8" descr="Larry Page">
            <a:extLst>
              <a:ext uri="{FF2B5EF4-FFF2-40B4-BE49-F238E27FC236}">
                <a16:creationId xmlns:a16="http://schemas.microsoft.com/office/drawing/2014/main" id="{7D5FFEAF-377E-4ACA-852A-99299272205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03125" y="875482"/>
            <a:ext cx="375252" cy="37525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F989564F-1BD3-47E4-8063-1DD667465F07}"/>
              </a:ext>
            </a:extLst>
          </p:cNvPr>
          <p:cNvSpPr txBox="1"/>
          <p:nvPr/>
        </p:nvSpPr>
        <p:spPr>
          <a:xfrm>
            <a:off x="7010399" y="903892"/>
            <a:ext cx="628698" cy="338554"/>
          </a:xfrm>
          <a:prstGeom prst="rect">
            <a:avLst/>
          </a:prstGeom>
          <a:noFill/>
        </p:spPr>
        <p:txBody>
          <a:bodyPr wrap="none" rtlCol="0">
            <a:spAutoFit/>
          </a:bodyPr>
          <a:lstStyle/>
          <a:p>
            <a:r>
              <a:rPr lang="en-US" sz="800" b="1" dirty="0"/>
              <a:t>Larry Page</a:t>
            </a:r>
          </a:p>
          <a:p>
            <a:r>
              <a:rPr lang="en-US" sz="800" b="1" dirty="0">
                <a:solidFill>
                  <a:schemeClr val="bg1">
                    <a:lumMod val="65000"/>
                  </a:schemeClr>
                </a:solidFill>
              </a:rPr>
              <a:t>Google</a:t>
            </a:r>
          </a:p>
        </p:txBody>
      </p:sp>
      <p:pic>
        <p:nvPicPr>
          <p:cNvPr id="7178" name="Picture 10" descr="Robert Mercer">
            <a:extLst>
              <a:ext uri="{FF2B5EF4-FFF2-40B4-BE49-F238E27FC236}">
                <a16:creationId xmlns:a16="http://schemas.microsoft.com/office/drawing/2014/main" id="{DB4604A9-5568-4B80-9AE0-65C62924BCE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92615" y="318432"/>
            <a:ext cx="385761" cy="385761"/>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0BD104B7-F8F4-4D85-92E2-0223AD15C047}"/>
              </a:ext>
            </a:extLst>
          </p:cNvPr>
          <p:cNvSpPr txBox="1"/>
          <p:nvPr/>
        </p:nvSpPr>
        <p:spPr>
          <a:xfrm>
            <a:off x="7005144" y="341588"/>
            <a:ext cx="941283" cy="338554"/>
          </a:xfrm>
          <a:prstGeom prst="rect">
            <a:avLst/>
          </a:prstGeom>
          <a:noFill/>
        </p:spPr>
        <p:txBody>
          <a:bodyPr wrap="none" rtlCol="0">
            <a:spAutoFit/>
          </a:bodyPr>
          <a:lstStyle/>
          <a:p>
            <a:r>
              <a:rPr lang="en-US" sz="800" b="1" dirty="0"/>
              <a:t>Robert Mercer</a:t>
            </a:r>
          </a:p>
          <a:p>
            <a:r>
              <a:rPr lang="en-US" sz="800" b="1" dirty="0">
                <a:solidFill>
                  <a:schemeClr val="bg1">
                    <a:lumMod val="65000"/>
                  </a:schemeClr>
                </a:solidFill>
              </a:rPr>
              <a:t>Renaissance Fund</a:t>
            </a:r>
          </a:p>
        </p:txBody>
      </p:sp>
      <p:sp>
        <p:nvSpPr>
          <p:cNvPr id="26" name="TextBox 25">
            <a:extLst>
              <a:ext uri="{FF2B5EF4-FFF2-40B4-BE49-F238E27FC236}">
                <a16:creationId xmlns:a16="http://schemas.microsoft.com/office/drawing/2014/main" id="{D96C65C6-576B-49A4-8BA9-A9101DBA1117}"/>
              </a:ext>
            </a:extLst>
          </p:cNvPr>
          <p:cNvSpPr txBox="1"/>
          <p:nvPr/>
        </p:nvSpPr>
        <p:spPr>
          <a:xfrm>
            <a:off x="7010400" y="2273398"/>
            <a:ext cx="1307690" cy="215444"/>
          </a:xfrm>
          <a:prstGeom prst="rect">
            <a:avLst/>
          </a:prstGeom>
          <a:noFill/>
        </p:spPr>
        <p:txBody>
          <a:bodyPr wrap="square">
            <a:spAutoFit/>
          </a:bodyPr>
          <a:lstStyle/>
          <a:p>
            <a:r>
              <a:rPr lang="en-US" sz="800" b="1" dirty="0">
                <a:solidFill>
                  <a:schemeClr val="bg1">
                    <a:lumMod val="65000"/>
                  </a:schemeClr>
                </a:solidFill>
              </a:rPr>
              <a:t>OECD</a:t>
            </a:r>
          </a:p>
        </p:txBody>
      </p:sp>
    </p:spTree>
    <p:extLst>
      <p:ext uri="{BB962C8B-B14F-4D97-AF65-F5344CB8AC3E}">
        <p14:creationId xmlns:p14="http://schemas.microsoft.com/office/powerpoint/2010/main" val="15601338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C59C857-C240-48BD-BB99-9F553330134C}"/>
              </a:ext>
            </a:extLst>
          </p:cNvPr>
          <p:cNvPicPr>
            <a:picLocks noChangeAspect="1"/>
          </p:cNvPicPr>
          <p:nvPr/>
        </p:nvPicPr>
        <p:blipFill>
          <a:blip r:embed="rId2"/>
          <a:stretch>
            <a:fillRect/>
          </a:stretch>
        </p:blipFill>
        <p:spPr>
          <a:xfrm>
            <a:off x="1838632" y="2618121"/>
            <a:ext cx="2136021" cy="1583517"/>
          </a:xfrm>
          <a:prstGeom prst="rect">
            <a:avLst/>
          </a:prstGeom>
        </p:spPr>
      </p:pic>
      <p:pic>
        <p:nvPicPr>
          <p:cNvPr id="8210" name="Picture 18" descr="Canada Map Flag Silhouette Sticker for Laptop Book Fridge image 0">
            <a:extLst>
              <a:ext uri="{FF2B5EF4-FFF2-40B4-BE49-F238E27FC236}">
                <a16:creationId xmlns:a16="http://schemas.microsoft.com/office/drawing/2014/main" id="{D76AE0F6-361E-4DB6-B40F-6541BE83C7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0045" y="1293185"/>
            <a:ext cx="1921095" cy="148149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490155E-9B26-495A-8457-77EC65EB7AEF}"/>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latin typeface="High Tower Text" panose="02040502050506030303" pitchFamily="18" charset="0"/>
              </a:rPr>
              <a:t>The </a:t>
            </a:r>
            <a:r>
              <a:rPr lang="en-US" b="1" dirty="0">
                <a:solidFill>
                  <a:srgbClr val="C00000"/>
                </a:solidFill>
                <a:effectLst>
                  <a:outerShdw blurRad="38100" dist="38100" dir="2700000" algn="tl">
                    <a:srgbClr val="000000">
                      <a:alpha val="43137"/>
                    </a:srgbClr>
                  </a:outerShdw>
                </a:effectLst>
                <a:latin typeface="High Tower Text" panose="02040502050506030303" pitchFamily="18" charset="0"/>
              </a:rPr>
              <a:t>COVID </a:t>
            </a:r>
            <a:r>
              <a:rPr lang="en-US" b="1" dirty="0">
                <a:effectLst>
                  <a:outerShdw blurRad="38100" dist="38100" dir="2700000" algn="tl">
                    <a:srgbClr val="000000">
                      <a:alpha val="43137"/>
                    </a:srgbClr>
                  </a:outerShdw>
                </a:effectLst>
                <a:latin typeface="High Tower Text" panose="02040502050506030303" pitchFamily="18" charset="0"/>
              </a:rPr>
              <a:t>Conspiring States</a:t>
            </a:r>
            <a:endParaRPr lang="en-US" dirty="0"/>
          </a:p>
        </p:txBody>
      </p:sp>
      <p:pic>
        <p:nvPicPr>
          <p:cNvPr id="8194" name="Picture 2" descr="India map Sticker Flag for Laptop Book Fridge Guitar image 0">
            <a:extLst>
              <a:ext uri="{FF2B5EF4-FFF2-40B4-BE49-F238E27FC236}">
                <a16:creationId xmlns:a16="http://schemas.microsoft.com/office/drawing/2014/main" id="{92D3DFF9-E70F-4AFA-BB22-E15C3227AA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7959" y="3742757"/>
            <a:ext cx="1561923" cy="163854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Germany map Sticker Flag for Laptop Book Fridge Guitar image 0">
            <a:extLst>
              <a:ext uri="{FF2B5EF4-FFF2-40B4-BE49-F238E27FC236}">
                <a16:creationId xmlns:a16="http://schemas.microsoft.com/office/drawing/2014/main" id="{ACA0D1D1-01F9-4A76-B1F6-AA72AC773D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4511" y="2953406"/>
            <a:ext cx="455363" cy="578069"/>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UK GB United Kingdom Map Flag Silhouette Sticker for Laptop image 0">
            <a:extLst>
              <a:ext uri="{FF2B5EF4-FFF2-40B4-BE49-F238E27FC236}">
                <a16:creationId xmlns:a16="http://schemas.microsoft.com/office/drawing/2014/main" id="{4FB22CC4-9025-4F7D-A405-82F8B73F7D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7510" y="2091221"/>
            <a:ext cx="615463" cy="861848"/>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China Map Flag Silhouette Sticker for Laptop Book Fridge image 0">
            <a:extLst>
              <a:ext uri="{FF2B5EF4-FFF2-40B4-BE49-F238E27FC236}">
                <a16:creationId xmlns:a16="http://schemas.microsoft.com/office/drawing/2014/main" id="{47B89EC7-881F-462C-AF18-8AEC65A663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80422" y="1614454"/>
            <a:ext cx="2541202" cy="2211550"/>
          </a:xfrm>
          <a:prstGeom prst="rect">
            <a:avLst/>
          </a:prstGeom>
          <a:noFill/>
          <a:extLst>
            <a:ext uri="{909E8E84-426E-40DD-AFC4-6F175D3DCCD1}">
              <a14:hiddenFill xmlns:a14="http://schemas.microsoft.com/office/drawing/2010/main">
                <a:solidFill>
                  <a:srgbClr val="FFFFFF"/>
                </a:solidFill>
              </a14:hiddenFill>
            </a:ext>
          </a:extLst>
        </p:spPr>
      </p:pic>
      <p:pic>
        <p:nvPicPr>
          <p:cNvPr id="8208" name="Picture 16" descr="Australia Map Flag Silhouette Sticker for Laptop Book Fridge image 0">
            <a:extLst>
              <a:ext uri="{FF2B5EF4-FFF2-40B4-BE49-F238E27FC236}">
                <a16:creationId xmlns:a16="http://schemas.microsoft.com/office/drawing/2014/main" id="{E402A18D-DDD4-4D91-94CF-C9F079365C7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84269" y="4908168"/>
            <a:ext cx="1449293" cy="1177322"/>
          </a:xfrm>
          <a:prstGeom prst="rect">
            <a:avLst/>
          </a:prstGeom>
          <a:noFill/>
          <a:extLst>
            <a:ext uri="{909E8E84-426E-40DD-AFC4-6F175D3DCCD1}">
              <a14:hiddenFill xmlns:a14="http://schemas.microsoft.com/office/drawing/2010/main">
                <a:solidFill>
                  <a:srgbClr val="FFFFFF"/>
                </a:solidFill>
              </a14:hiddenFill>
            </a:ext>
          </a:extLst>
        </p:spPr>
      </p:pic>
      <p:pic>
        <p:nvPicPr>
          <p:cNvPr id="8212" name="Picture 20" descr="South Africa map Sticker Flag for Laptop Book Fridge Guitar image 0">
            <a:extLst>
              <a:ext uri="{FF2B5EF4-FFF2-40B4-BE49-F238E27FC236}">
                <a16:creationId xmlns:a16="http://schemas.microsoft.com/office/drawing/2014/main" id="{35EEB0BA-7B05-4469-9962-3BD48F8CC35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41433" y="5434003"/>
            <a:ext cx="659852" cy="519405"/>
          </a:xfrm>
          <a:prstGeom prst="rect">
            <a:avLst/>
          </a:prstGeom>
          <a:noFill/>
          <a:extLst>
            <a:ext uri="{909E8E84-426E-40DD-AFC4-6F175D3DCCD1}">
              <a14:hiddenFill xmlns:a14="http://schemas.microsoft.com/office/drawing/2010/main">
                <a:solidFill>
                  <a:srgbClr val="FFFFFF"/>
                </a:solidFill>
              </a14:hiddenFill>
            </a:ext>
          </a:extLst>
        </p:spPr>
      </p:pic>
      <p:pic>
        <p:nvPicPr>
          <p:cNvPr id="8214" name="Picture 22" descr="Financial Planning &amp;amp; Investment Management | BlackRock">
            <a:extLst>
              <a:ext uri="{FF2B5EF4-FFF2-40B4-BE49-F238E27FC236}">
                <a16:creationId xmlns:a16="http://schemas.microsoft.com/office/drawing/2014/main" id="{48710B2E-C681-434B-B0E0-BA6BD4A4172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70611" y="3087330"/>
            <a:ext cx="954408" cy="95440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8216" name="Picture 24">
            <a:extLst>
              <a:ext uri="{FF2B5EF4-FFF2-40B4-BE49-F238E27FC236}">
                <a16:creationId xmlns:a16="http://schemas.microsoft.com/office/drawing/2014/main" id="{3852CC6B-08B1-4BB5-97D0-9028CAEC40D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69740" y="3506644"/>
            <a:ext cx="642569" cy="64256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8218" name="Picture 26" descr="HSBC Direct – Checking, Savings, &amp; CDs">
            <a:extLst>
              <a:ext uri="{FF2B5EF4-FFF2-40B4-BE49-F238E27FC236}">
                <a16:creationId xmlns:a16="http://schemas.microsoft.com/office/drawing/2014/main" id="{D9C87E7F-0D84-4655-8907-9D7A7893CC8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2593" y="4143181"/>
            <a:ext cx="932300" cy="9323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8220" name="Picture 28" descr="International Monetary Fund - Wikipedia">
            <a:extLst>
              <a:ext uri="{FF2B5EF4-FFF2-40B4-BE49-F238E27FC236}">
                <a16:creationId xmlns:a16="http://schemas.microsoft.com/office/drawing/2014/main" id="{1FA49E90-BCD8-46F6-A890-F1F193ADBB0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80091" y="4355389"/>
            <a:ext cx="900522" cy="92080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8222" name="Picture 30" descr="Industrial and Commercial Bank of China logo and symbol, meaning, history,  PNG">
            <a:extLst>
              <a:ext uri="{FF2B5EF4-FFF2-40B4-BE49-F238E27FC236}">
                <a16:creationId xmlns:a16="http://schemas.microsoft.com/office/drawing/2014/main" id="{CDA6EED0-DA35-4974-A6AD-D322A0E251D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11601" y="5440248"/>
            <a:ext cx="1104995" cy="61879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8226" name="Picture 34" descr="United healthcare Logos">
            <a:extLst>
              <a:ext uri="{FF2B5EF4-FFF2-40B4-BE49-F238E27FC236}">
                <a16:creationId xmlns:a16="http://schemas.microsoft.com/office/drawing/2014/main" id="{CC96DB12-F450-4EB4-8171-E0B4C4C37A8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611745" y="4418823"/>
            <a:ext cx="879748" cy="87974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8228" name="Picture 36" descr="New Zealand Map Flag Sticker for Laptop Book Fridge Guitar image 0">
            <a:extLst>
              <a:ext uri="{FF2B5EF4-FFF2-40B4-BE49-F238E27FC236}">
                <a16:creationId xmlns:a16="http://schemas.microsoft.com/office/drawing/2014/main" id="{B356A9EF-B513-4892-B4F8-AAAE736CAD8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184455" y="5602013"/>
            <a:ext cx="540382" cy="735724"/>
          </a:xfrm>
          <a:prstGeom prst="rect">
            <a:avLst/>
          </a:prstGeom>
          <a:noFill/>
          <a:extLst>
            <a:ext uri="{909E8E84-426E-40DD-AFC4-6F175D3DCCD1}">
              <a14:hiddenFill xmlns:a14="http://schemas.microsoft.com/office/drawing/2010/main">
                <a:solidFill>
                  <a:srgbClr val="FFFFFF"/>
                </a:solidFill>
              </a14:hiddenFill>
            </a:ext>
          </a:extLst>
        </p:spPr>
      </p:pic>
      <p:pic>
        <p:nvPicPr>
          <p:cNvPr id="8230" name="Picture 38" descr="Singapore Map Flag Silhouette Sticker for Laptop Book Fridge image 0">
            <a:extLst>
              <a:ext uri="{FF2B5EF4-FFF2-40B4-BE49-F238E27FC236}">
                <a16:creationId xmlns:a16="http://schemas.microsoft.com/office/drawing/2014/main" id="{66D3EDF6-8DEF-41A9-841C-2EA27DBF93B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795639" y="4443413"/>
            <a:ext cx="355053" cy="248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23724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43378-CD90-4E2E-99CA-86714C940BC0}"/>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latin typeface="High Tower Text" panose="02040502050506030303" pitchFamily="18" charset="0"/>
              </a:rPr>
              <a:t>The </a:t>
            </a:r>
            <a:r>
              <a:rPr lang="en-US" b="1" dirty="0">
                <a:solidFill>
                  <a:srgbClr val="C00000"/>
                </a:solidFill>
                <a:effectLst>
                  <a:outerShdw blurRad="38100" dist="38100" dir="2700000" algn="tl">
                    <a:srgbClr val="000000">
                      <a:alpha val="43137"/>
                    </a:srgbClr>
                  </a:outerShdw>
                </a:effectLst>
                <a:latin typeface="High Tower Text" panose="02040502050506030303" pitchFamily="18" charset="0"/>
              </a:rPr>
              <a:t>COVID</a:t>
            </a:r>
            <a:r>
              <a:rPr lang="en-US" b="1" dirty="0">
                <a:effectLst>
                  <a:outerShdw blurRad="38100" dist="38100" dir="2700000" algn="tl">
                    <a:srgbClr val="000000">
                      <a:alpha val="43137"/>
                    </a:srgbClr>
                  </a:outerShdw>
                </a:effectLst>
                <a:latin typeface="High Tower Text" panose="02040502050506030303" pitchFamily="18" charset="0"/>
              </a:rPr>
              <a:t> Treasonous Acts</a:t>
            </a:r>
            <a:endParaRPr lang="en-US" b="1"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2C71E5F4-31D9-4913-B2CB-40779B6A392B}"/>
              </a:ext>
            </a:extLst>
          </p:cNvPr>
          <p:cNvSpPr>
            <a:spLocks noGrp="1"/>
          </p:cNvSpPr>
          <p:nvPr>
            <p:ph sz="half" idx="1"/>
          </p:nvPr>
        </p:nvSpPr>
        <p:spPr>
          <a:xfrm>
            <a:off x="830316" y="1825625"/>
            <a:ext cx="5171091" cy="4351338"/>
          </a:xfrm>
        </p:spPr>
        <p:txBody>
          <a:bodyPr>
            <a:noAutofit/>
          </a:bodyPr>
          <a:lstStyle/>
          <a:p>
            <a:pPr marL="0" marR="0" indent="0" algn="ctr">
              <a:spcBef>
                <a:spcPts val="0"/>
              </a:spcBef>
              <a:spcAft>
                <a:spcPts val="0"/>
              </a:spcAft>
              <a:buNone/>
            </a:pPr>
            <a:r>
              <a:rPr lang="en-US" sz="2400" b="1" dirty="0">
                <a:effectLst>
                  <a:outerShdw blurRad="38100" dist="38100" dir="2700000" algn="tl">
                    <a:srgbClr val="000000">
                      <a:alpha val="43137"/>
                    </a:srgbClr>
                  </a:outerShdw>
                </a:effectLst>
                <a:latin typeface="High Tower Text" panose="02040502050506030303" pitchFamily="18" charset="0"/>
                <a:ea typeface="Calibri" panose="020F0502020204030204" pitchFamily="34" charset="0"/>
              </a:rPr>
              <a:t>CRIMINAL</a:t>
            </a:r>
          </a:p>
          <a:p>
            <a:pPr marL="0" marR="0" indent="0">
              <a:spcBef>
                <a:spcPts val="0"/>
              </a:spcBef>
              <a:spcAft>
                <a:spcPts val="0"/>
              </a:spcAft>
              <a:buNone/>
            </a:pPr>
            <a:r>
              <a:rPr lang="en-US" sz="1800" b="1" dirty="0">
                <a:effectLst>
                  <a:outerShdw blurRad="38100" dist="38100" dir="2700000" algn="tl">
                    <a:srgbClr val="000000">
                      <a:alpha val="43137"/>
                    </a:srgbClr>
                  </a:outerShdw>
                </a:effectLst>
                <a:latin typeface="High Tower Text" panose="02040502050506030303" pitchFamily="18" charset="0"/>
                <a:ea typeface="Calibri" panose="020F0502020204030204" pitchFamily="34" charset="0"/>
              </a:rPr>
              <a:t> </a:t>
            </a:r>
          </a:p>
          <a:p>
            <a:pPr marL="0" marR="0">
              <a:spcBef>
                <a:spcPts val="0"/>
              </a:spcBef>
              <a:spcAft>
                <a:spcPts val="0"/>
              </a:spcAft>
            </a:pPr>
            <a:r>
              <a:rPr lang="en-US" sz="1800" b="1" dirty="0">
                <a:effectLst>
                  <a:outerShdw blurRad="38100" dist="38100" dir="2700000" algn="tl">
                    <a:srgbClr val="000000">
                      <a:alpha val="43137"/>
                    </a:srgbClr>
                  </a:outerShdw>
                </a:effectLst>
                <a:latin typeface="High Tower Text" panose="02040502050506030303" pitchFamily="18" charset="0"/>
                <a:ea typeface="Calibri" panose="020F0502020204030204" pitchFamily="34" charset="0"/>
              </a:rPr>
              <a:t>18 U.S.C. §2339 C </a:t>
            </a:r>
            <a:r>
              <a:rPr lang="en-US" sz="1800" b="1" i="1" dirty="0">
                <a:effectLst>
                  <a:outerShdw blurRad="38100" dist="38100" dir="2700000" algn="tl">
                    <a:srgbClr val="000000">
                      <a:alpha val="43137"/>
                    </a:srgbClr>
                  </a:outerShdw>
                </a:effectLst>
                <a:latin typeface="High Tower Text" panose="02040502050506030303" pitchFamily="18" charset="0"/>
                <a:ea typeface="Calibri" panose="020F0502020204030204" pitchFamily="34" charset="0"/>
              </a:rPr>
              <a:t>et seq</a:t>
            </a:r>
            <a:r>
              <a:rPr lang="en-US" sz="1800" b="1" dirty="0">
                <a:effectLst>
                  <a:outerShdw blurRad="38100" dist="38100" dir="2700000" algn="tl">
                    <a:srgbClr val="000000">
                      <a:alpha val="43137"/>
                    </a:srgbClr>
                  </a:outerShdw>
                </a:effectLst>
                <a:latin typeface="High Tower Text" panose="02040502050506030303" pitchFamily="18" charset="0"/>
                <a:ea typeface="Calibri" panose="020F0502020204030204" pitchFamily="34" charset="0"/>
              </a:rPr>
              <a:t>.  – funding and conspiring acts of terror </a:t>
            </a:r>
          </a:p>
          <a:p>
            <a:pPr marL="0" marR="0" indent="0">
              <a:spcBef>
                <a:spcPts val="0"/>
              </a:spcBef>
              <a:spcAft>
                <a:spcPts val="0"/>
              </a:spcAft>
              <a:buNone/>
            </a:pPr>
            <a:endParaRPr lang="en-US" sz="1800" b="1" dirty="0">
              <a:effectLst>
                <a:outerShdw blurRad="38100" dist="38100" dir="2700000" algn="tl">
                  <a:srgbClr val="000000">
                    <a:alpha val="43137"/>
                  </a:srgbClr>
                </a:outerShdw>
              </a:effectLst>
              <a:latin typeface="High Tower Text" panose="02040502050506030303" pitchFamily="18" charset="0"/>
              <a:ea typeface="Calibri" panose="020F0502020204030204" pitchFamily="34" charset="0"/>
            </a:endParaRPr>
          </a:p>
          <a:p>
            <a:pPr marL="0" marR="0">
              <a:spcBef>
                <a:spcPts val="0"/>
              </a:spcBef>
              <a:spcAft>
                <a:spcPts val="0"/>
              </a:spcAft>
            </a:pPr>
            <a:r>
              <a:rPr lang="en-US" sz="1800" b="1" dirty="0">
                <a:effectLst>
                  <a:outerShdw blurRad="38100" dist="38100" dir="2700000" algn="tl">
                    <a:srgbClr val="000000">
                      <a:alpha val="43137"/>
                    </a:srgbClr>
                  </a:outerShdw>
                </a:effectLst>
                <a:latin typeface="High Tower Text" panose="02040502050506030303" pitchFamily="18" charset="0"/>
                <a:ea typeface="Calibri" panose="020F0502020204030204" pitchFamily="34" charset="0"/>
              </a:rPr>
              <a:t>18 U.S.C. § 2331 §§ 802 – acts of domestic terrorism resulting in death of American Citizens</a:t>
            </a:r>
          </a:p>
          <a:p>
            <a:pPr marL="0" marR="0" indent="0">
              <a:spcBef>
                <a:spcPts val="0"/>
              </a:spcBef>
              <a:spcAft>
                <a:spcPts val="0"/>
              </a:spcAft>
              <a:buNone/>
            </a:pPr>
            <a:endParaRPr lang="en-US" sz="1800" b="1" dirty="0">
              <a:effectLst>
                <a:outerShdw blurRad="38100" dist="38100" dir="2700000" algn="tl">
                  <a:srgbClr val="000000">
                    <a:alpha val="43137"/>
                  </a:srgbClr>
                </a:outerShdw>
              </a:effectLst>
              <a:latin typeface="High Tower Text" panose="02040502050506030303" pitchFamily="18" charset="0"/>
              <a:ea typeface="Calibri" panose="020F0502020204030204" pitchFamily="34" charset="0"/>
            </a:endParaRPr>
          </a:p>
          <a:p>
            <a:pPr marL="0" marR="0">
              <a:spcBef>
                <a:spcPts val="0"/>
              </a:spcBef>
              <a:spcAft>
                <a:spcPts val="0"/>
              </a:spcAft>
            </a:pPr>
            <a:r>
              <a:rPr lang="en-US" sz="1800" b="1" dirty="0">
                <a:effectLst>
                  <a:outerShdw blurRad="38100" dist="38100" dir="2700000" algn="tl">
                    <a:srgbClr val="000000">
                      <a:alpha val="43137"/>
                    </a:srgbClr>
                  </a:outerShdw>
                </a:effectLst>
                <a:latin typeface="High Tower Text" panose="02040502050506030303" pitchFamily="18" charset="0"/>
                <a:ea typeface="Calibri" panose="020F0502020204030204" pitchFamily="34" charset="0"/>
              </a:rPr>
              <a:t>18 U.S.C. § 1001 – lying to Congress</a:t>
            </a:r>
          </a:p>
          <a:p>
            <a:pPr marL="0" marR="0" indent="0">
              <a:spcBef>
                <a:spcPts val="0"/>
              </a:spcBef>
              <a:spcAft>
                <a:spcPts val="0"/>
              </a:spcAft>
              <a:buNone/>
            </a:pPr>
            <a:endParaRPr lang="en-US" sz="1800" b="1" dirty="0">
              <a:effectLst>
                <a:outerShdw blurRad="38100" dist="38100" dir="2700000" algn="tl">
                  <a:srgbClr val="000000">
                    <a:alpha val="43137"/>
                  </a:srgbClr>
                </a:outerShdw>
              </a:effectLst>
              <a:latin typeface="High Tower Text" panose="02040502050506030303" pitchFamily="18" charset="0"/>
              <a:ea typeface="Calibri" panose="020F0502020204030204" pitchFamily="34" charset="0"/>
            </a:endParaRPr>
          </a:p>
          <a:p>
            <a:pPr>
              <a:spcBef>
                <a:spcPts val="0"/>
              </a:spcBef>
            </a:pPr>
            <a:r>
              <a:rPr lang="en-US" sz="1800" b="1" dirty="0">
                <a:effectLst>
                  <a:outerShdw blurRad="38100" dist="38100" dir="2700000" algn="tl">
                    <a:srgbClr val="000000">
                      <a:alpha val="43137"/>
                    </a:srgbClr>
                  </a:outerShdw>
                </a:effectLst>
                <a:latin typeface="High Tower Text" panose="02040502050506030303" pitchFamily="18" charset="0"/>
                <a:ea typeface="Calibri" panose="020F0502020204030204" pitchFamily="34" charset="0"/>
              </a:rPr>
              <a:t>15 U.S.C. §1-3 – conspiring to criminal commercial activity</a:t>
            </a:r>
          </a:p>
          <a:p>
            <a:pPr marL="0" marR="0" indent="0">
              <a:spcBef>
                <a:spcPts val="0"/>
              </a:spcBef>
              <a:spcAft>
                <a:spcPts val="0"/>
              </a:spcAft>
              <a:buNone/>
            </a:pPr>
            <a:r>
              <a:rPr lang="en-US" sz="1800" b="1" dirty="0">
                <a:effectLst>
                  <a:outerShdw blurRad="38100" dist="38100" dir="2700000" algn="tl">
                    <a:srgbClr val="000000">
                      <a:alpha val="43137"/>
                    </a:srgbClr>
                  </a:outerShdw>
                </a:effectLst>
                <a:latin typeface="High Tower Text" panose="02040502050506030303" pitchFamily="18" charset="0"/>
                <a:ea typeface="Calibri" panose="020F0502020204030204" pitchFamily="34" charset="0"/>
              </a:rPr>
              <a:t> </a:t>
            </a:r>
          </a:p>
          <a:p>
            <a:pPr>
              <a:spcBef>
                <a:spcPts val="0"/>
              </a:spcBef>
            </a:pPr>
            <a:r>
              <a:rPr lang="en-US" sz="1800" b="1" dirty="0">
                <a:effectLst>
                  <a:outerShdw blurRad="38100" dist="38100" dir="2700000" algn="tl">
                    <a:srgbClr val="000000">
                      <a:alpha val="43137"/>
                    </a:srgbClr>
                  </a:outerShdw>
                </a:effectLst>
                <a:latin typeface="High Tower Text" panose="02040502050506030303" pitchFamily="18" charset="0"/>
                <a:ea typeface="Calibri" panose="020F0502020204030204" pitchFamily="34" charset="0"/>
              </a:rPr>
              <a:t>15 U.S.C. §8 – market manipulation and allocation</a:t>
            </a:r>
          </a:p>
          <a:p>
            <a:pPr marL="0" indent="0">
              <a:spcBef>
                <a:spcPts val="0"/>
              </a:spcBef>
              <a:buNone/>
            </a:pPr>
            <a:r>
              <a:rPr lang="en-US" sz="1800" b="1" dirty="0">
                <a:effectLst>
                  <a:outerShdw blurRad="38100" dist="38100" dir="2700000" algn="tl">
                    <a:srgbClr val="000000">
                      <a:alpha val="43137"/>
                    </a:srgbClr>
                  </a:outerShdw>
                </a:effectLst>
                <a:latin typeface="High Tower Text" panose="02040502050506030303" pitchFamily="18" charset="0"/>
                <a:ea typeface="Calibri" panose="020F0502020204030204" pitchFamily="34" charset="0"/>
              </a:rPr>
              <a:t> </a:t>
            </a:r>
          </a:p>
          <a:p>
            <a:pPr marL="0" marR="0">
              <a:spcBef>
                <a:spcPts val="0"/>
              </a:spcBef>
              <a:spcAft>
                <a:spcPts val="0"/>
              </a:spcAft>
            </a:pPr>
            <a:r>
              <a:rPr lang="en-US" sz="1800" b="1" dirty="0">
                <a:effectLst>
                  <a:outerShdw blurRad="38100" dist="38100" dir="2700000" algn="tl">
                    <a:srgbClr val="000000">
                      <a:alpha val="43137"/>
                    </a:srgbClr>
                  </a:outerShdw>
                </a:effectLst>
                <a:latin typeface="High Tower Text" panose="02040502050506030303" pitchFamily="18" charset="0"/>
                <a:ea typeface="Calibri" panose="020F0502020204030204" pitchFamily="34" charset="0"/>
              </a:rPr>
              <a:t>15 U.S.C. § 19 – interlocking directorates</a:t>
            </a:r>
          </a:p>
          <a:p>
            <a:endParaRPr lang="en-US" sz="1800" b="1" dirty="0">
              <a:effectLst>
                <a:outerShdw blurRad="38100" dist="38100" dir="2700000" algn="tl">
                  <a:srgbClr val="000000">
                    <a:alpha val="43137"/>
                  </a:srgbClr>
                </a:outerShdw>
              </a:effectLst>
              <a:latin typeface="High Tower Text" panose="02040502050506030303" pitchFamily="18" charset="0"/>
            </a:endParaRPr>
          </a:p>
        </p:txBody>
      </p:sp>
      <p:sp>
        <p:nvSpPr>
          <p:cNvPr id="4" name="Content Placeholder 3">
            <a:extLst>
              <a:ext uri="{FF2B5EF4-FFF2-40B4-BE49-F238E27FC236}">
                <a16:creationId xmlns:a16="http://schemas.microsoft.com/office/drawing/2014/main" id="{18E47C98-83C7-4F43-9AA5-A4D96E8CA39D}"/>
              </a:ext>
            </a:extLst>
          </p:cNvPr>
          <p:cNvSpPr>
            <a:spLocks noGrp="1"/>
          </p:cNvSpPr>
          <p:nvPr>
            <p:ph sz="half" idx="2"/>
          </p:nvPr>
        </p:nvSpPr>
        <p:spPr/>
        <p:txBody>
          <a:bodyPr>
            <a:normAutofit/>
          </a:bodyPr>
          <a:lstStyle/>
          <a:p>
            <a:pPr marL="0" marR="0" indent="0" algn="ctr">
              <a:spcBef>
                <a:spcPts val="0"/>
              </a:spcBef>
              <a:spcAft>
                <a:spcPts val="0"/>
              </a:spcAft>
              <a:buNone/>
            </a:pPr>
            <a:r>
              <a:rPr lang="en-US" sz="1800" b="1" dirty="0">
                <a:effectLst>
                  <a:outerShdw blurRad="38100" dist="38100" dir="2700000" algn="tl">
                    <a:srgbClr val="000000">
                      <a:alpha val="43137"/>
                    </a:srgbClr>
                  </a:outerShdw>
                </a:effectLst>
                <a:latin typeface="High Tower Text" panose="02040502050506030303" pitchFamily="18" charset="0"/>
                <a:ea typeface="Calibri" panose="020F0502020204030204" pitchFamily="34" charset="0"/>
              </a:rPr>
              <a:t> </a:t>
            </a:r>
            <a:r>
              <a:rPr lang="en-US" sz="2400" b="1" dirty="0">
                <a:effectLst>
                  <a:outerShdw blurRad="38100" dist="38100" dir="2700000" algn="tl">
                    <a:srgbClr val="000000">
                      <a:alpha val="43137"/>
                    </a:srgbClr>
                  </a:outerShdw>
                </a:effectLst>
                <a:latin typeface="High Tower Text" panose="02040502050506030303" pitchFamily="18" charset="0"/>
                <a:ea typeface="Calibri" panose="020F0502020204030204" pitchFamily="34" charset="0"/>
              </a:rPr>
              <a:t>CIVIL</a:t>
            </a:r>
          </a:p>
          <a:p>
            <a:pPr marL="0" marR="0">
              <a:spcBef>
                <a:spcPts val="0"/>
              </a:spcBef>
              <a:spcAft>
                <a:spcPts val="0"/>
              </a:spcAft>
            </a:pPr>
            <a:endParaRPr lang="en-US" sz="1800" b="1" dirty="0">
              <a:effectLst>
                <a:outerShdw blurRad="38100" dist="38100" dir="2700000" algn="tl">
                  <a:srgbClr val="000000">
                    <a:alpha val="43137"/>
                  </a:srgbClr>
                </a:outerShdw>
              </a:effectLst>
              <a:latin typeface="High Tower Text" panose="02040502050506030303" pitchFamily="18" charset="0"/>
              <a:ea typeface="Calibri" panose="020F0502020204030204" pitchFamily="34" charset="0"/>
            </a:endParaRPr>
          </a:p>
          <a:p>
            <a:pPr marL="0" marR="0">
              <a:spcBef>
                <a:spcPts val="0"/>
              </a:spcBef>
              <a:spcAft>
                <a:spcPts val="0"/>
              </a:spcAft>
            </a:pPr>
            <a:r>
              <a:rPr lang="en-US" sz="1800" b="1" dirty="0">
                <a:effectLst>
                  <a:outerShdw blurRad="38100" dist="38100" dir="2700000" algn="tl">
                    <a:srgbClr val="000000">
                      <a:alpha val="43137"/>
                    </a:srgbClr>
                  </a:outerShdw>
                </a:effectLst>
                <a:latin typeface="High Tower Text" panose="02040502050506030303" pitchFamily="18" charset="0"/>
                <a:ea typeface="Calibri" panose="020F0502020204030204" pitchFamily="34" charset="0"/>
              </a:rPr>
              <a:t>35 U.S.C. §206 – disclosure of government interest</a:t>
            </a:r>
          </a:p>
          <a:p>
            <a:pPr marL="0" marR="0" indent="0">
              <a:spcBef>
                <a:spcPts val="0"/>
              </a:spcBef>
              <a:spcAft>
                <a:spcPts val="0"/>
              </a:spcAft>
              <a:buNone/>
            </a:pPr>
            <a:r>
              <a:rPr lang="en-US" sz="1800" b="1" dirty="0">
                <a:effectLst>
                  <a:outerShdw blurRad="38100" dist="38100" dir="2700000" algn="tl">
                    <a:srgbClr val="000000">
                      <a:alpha val="43137"/>
                    </a:srgbClr>
                  </a:outerShdw>
                </a:effectLst>
                <a:latin typeface="High Tower Text" panose="02040502050506030303" pitchFamily="18" charset="0"/>
                <a:ea typeface="Calibri" panose="020F0502020204030204" pitchFamily="34" charset="0"/>
              </a:rPr>
              <a:t> </a:t>
            </a:r>
          </a:p>
          <a:p>
            <a:pPr marL="0" marR="0">
              <a:spcBef>
                <a:spcPts val="0"/>
              </a:spcBef>
              <a:spcAft>
                <a:spcPts val="0"/>
              </a:spcAft>
            </a:pPr>
            <a:r>
              <a:rPr lang="en-US" sz="1800" b="1" dirty="0">
                <a:effectLst>
                  <a:outerShdw blurRad="38100" dist="38100" dir="2700000" algn="tl">
                    <a:srgbClr val="000000">
                      <a:alpha val="43137"/>
                    </a:srgbClr>
                  </a:outerShdw>
                </a:effectLst>
                <a:latin typeface="High Tower Text" panose="02040502050506030303" pitchFamily="18" charset="0"/>
                <a:ea typeface="Calibri" panose="020F0502020204030204" pitchFamily="34" charset="0"/>
              </a:rPr>
              <a:t>35 U.S.C. §101 – patenting nature</a:t>
            </a:r>
          </a:p>
          <a:p>
            <a:pPr marL="0" marR="0" indent="0">
              <a:spcBef>
                <a:spcPts val="0"/>
              </a:spcBef>
              <a:spcAft>
                <a:spcPts val="0"/>
              </a:spcAft>
              <a:buNone/>
            </a:pPr>
            <a:r>
              <a:rPr lang="en-US" sz="1800" b="1" dirty="0">
                <a:effectLst>
                  <a:outerShdw blurRad="38100" dist="38100" dir="2700000" algn="tl">
                    <a:srgbClr val="000000">
                      <a:alpha val="43137"/>
                    </a:srgbClr>
                  </a:outerShdw>
                </a:effectLst>
                <a:latin typeface="High Tower Text" panose="02040502050506030303" pitchFamily="18" charset="0"/>
                <a:ea typeface="Calibri" panose="020F0502020204030204" pitchFamily="34" charset="0"/>
              </a:rPr>
              <a:t> </a:t>
            </a:r>
          </a:p>
          <a:p>
            <a:pPr marL="0" marR="0">
              <a:spcBef>
                <a:spcPts val="0"/>
              </a:spcBef>
              <a:spcAft>
                <a:spcPts val="0"/>
              </a:spcAft>
            </a:pPr>
            <a:r>
              <a:rPr lang="en-US" sz="1800" b="1" dirty="0">
                <a:effectLst>
                  <a:outerShdw blurRad="38100" dist="38100" dir="2700000" algn="tl">
                    <a:srgbClr val="000000">
                      <a:alpha val="43137"/>
                    </a:srgbClr>
                  </a:outerShdw>
                </a:effectLst>
                <a:latin typeface="High Tower Text" panose="02040502050506030303" pitchFamily="18" charset="0"/>
                <a:ea typeface="Calibri" panose="020F0502020204030204" pitchFamily="34" charset="0"/>
              </a:rPr>
              <a:t>21 C.F.R. § 50.24 </a:t>
            </a:r>
            <a:r>
              <a:rPr lang="en-US" sz="1800" b="1" i="1" dirty="0">
                <a:effectLst>
                  <a:outerShdw blurRad="38100" dist="38100" dir="2700000" algn="tl">
                    <a:srgbClr val="000000">
                      <a:alpha val="43137"/>
                    </a:srgbClr>
                  </a:outerShdw>
                </a:effectLst>
                <a:latin typeface="High Tower Text" panose="02040502050506030303" pitchFamily="18" charset="0"/>
                <a:ea typeface="Calibri" panose="020F0502020204030204" pitchFamily="34" charset="0"/>
              </a:rPr>
              <a:t>et seq</a:t>
            </a:r>
            <a:r>
              <a:rPr lang="en-US" sz="1800" b="1" dirty="0">
                <a:effectLst>
                  <a:outerShdw blurRad="38100" dist="38100" dir="2700000" algn="tl">
                    <a:srgbClr val="000000">
                      <a:alpha val="43137"/>
                    </a:srgbClr>
                  </a:outerShdw>
                </a:effectLst>
                <a:latin typeface="High Tower Text" panose="02040502050506030303" pitchFamily="18" charset="0"/>
                <a:ea typeface="Calibri" panose="020F0502020204030204" pitchFamily="34" charset="0"/>
              </a:rPr>
              <a:t>., it is unlawful to conduct medical research (even in the case of emergency) without an independent institutional review board approved protocol including informed consent free of coercion. </a:t>
            </a:r>
          </a:p>
          <a:p>
            <a:pPr marL="0" marR="0" indent="0">
              <a:spcBef>
                <a:spcPts val="0"/>
              </a:spcBef>
              <a:spcAft>
                <a:spcPts val="0"/>
              </a:spcAft>
              <a:buNone/>
            </a:pPr>
            <a:endParaRPr lang="en-US" sz="1800" b="1" dirty="0">
              <a:effectLst>
                <a:outerShdw blurRad="38100" dist="38100" dir="2700000" algn="tl">
                  <a:srgbClr val="000000">
                    <a:alpha val="43137"/>
                  </a:srgbClr>
                </a:outerShdw>
              </a:effectLst>
              <a:latin typeface="High Tower Text" panose="02040502050506030303" pitchFamily="18" charset="0"/>
              <a:ea typeface="Calibri" panose="020F0502020204030204" pitchFamily="34" charset="0"/>
            </a:endParaRPr>
          </a:p>
          <a:p>
            <a:pPr marL="0" marR="0">
              <a:spcBef>
                <a:spcPts val="0"/>
              </a:spcBef>
              <a:spcAft>
                <a:spcPts val="0"/>
              </a:spcAft>
            </a:pPr>
            <a:r>
              <a:rPr lang="en-US" sz="1800" b="1" dirty="0">
                <a:effectLst>
                  <a:outerShdw blurRad="38100" dist="38100" dir="2700000" algn="tl">
                    <a:srgbClr val="000000">
                      <a:alpha val="43137"/>
                    </a:srgbClr>
                  </a:outerShdw>
                </a:effectLst>
                <a:latin typeface="High Tower Text" panose="02040502050506030303" pitchFamily="18" charset="0"/>
                <a:ea typeface="Calibri" panose="020F0502020204030204" pitchFamily="34" charset="0"/>
              </a:rPr>
              <a:t>15 U.S.C. §45 §§5(a)  “unfair or deceptive acts or practices in or affecting commerce.”</a:t>
            </a:r>
          </a:p>
          <a:p>
            <a:endParaRPr lang="en-US" sz="1800" b="1" dirty="0">
              <a:effectLst>
                <a:outerShdw blurRad="38100" dist="38100" dir="2700000" algn="tl">
                  <a:srgbClr val="000000">
                    <a:alpha val="43137"/>
                  </a:srgbClr>
                </a:outerShdw>
              </a:effectLst>
              <a:latin typeface="High Tower Text" panose="02040502050506030303" pitchFamily="18" charset="0"/>
            </a:endParaRPr>
          </a:p>
        </p:txBody>
      </p:sp>
    </p:spTree>
    <p:extLst>
      <p:ext uri="{BB962C8B-B14F-4D97-AF65-F5344CB8AC3E}">
        <p14:creationId xmlns:p14="http://schemas.microsoft.com/office/powerpoint/2010/main" val="33625659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5846</TotalTime>
  <Words>1781</Words>
  <Application>Microsoft Office PowerPoint</Application>
  <PresentationFormat>Widescreen</PresentationFormat>
  <Paragraphs>145</Paragraphs>
  <Slides>20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Calibri Light</vt:lpstr>
      <vt:lpstr>Footlight MT Light</vt:lpstr>
      <vt:lpstr>High Tower Text</vt:lpstr>
      <vt:lpstr>Office Theme</vt:lpstr>
      <vt:lpstr>Follow the Patents… …It will take you to the money</vt:lpstr>
      <vt:lpstr>PowerPoint Presentation</vt:lpstr>
      <vt:lpstr>PowerPoint Presentation</vt:lpstr>
      <vt:lpstr>The COVID World at VAX</vt:lpstr>
      <vt:lpstr>The COVID Privateers</vt:lpstr>
      <vt:lpstr>The COVID Pirates</vt:lpstr>
      <vt:lpstr>The COVID Orchestra</vt:lpstr>
      <vt:lpstr>The COVID Conspiring States</vt:lpstr>
      <vt:lpstr>The COVID Treasonous Acts</vt:lpstr>
      <vt:lpstr>PowerPoint Presentation</vt:lpstr>
      <vt:lpstr>The COVID “Intolerable Acts”</vt:lpstr>
      <vt:lpstr>The COVID “Intolerable Acts”</vt:lpstr>
      <vt:lpstr>The COVID “Intolerable Acts”</vt:lpstr>
      <vt:lpstr>The COVID “Intolerable Acts”</vt:lpstr>
      <vt:lpstr>The COVID “Intolerable Acts”</vt:lpstr>
      <vt:lpstr>PowerPoint Presentation</vt:lpstr>
      <vt:lpstr>PowerPoint Presentation</vt:lpstr>
      <vt:lpstr>PowerPoint Presentation</vt:lpstr>
      <vt:lpstr>The Integral Cure… what “We The People” Means</vt:lpstr>
      <vt:lpstr>The Continental Conventions Begin…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Martin</dc:creator>
  <cp:lastModifiedBy>David Martin</cp:lastModifiedBy>
  <cp:revision>17</cp:revision>
  <cp:lastPrinted>2021-10-03T00:57:17Z</cp:lastPrinted>
  <dcterms:created xsi:type="dcterms:W3CDTF">2021-09-28T23:55:50Z</dcterms:created>
  <dcterms:modified xsi:type="dcterms:W3CDTF">2021-11-08T18:39:04Z</dcterms:modified>
</cp:coreProperties>
</file>